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 id="2147483672" r:id="rId2"/>
  </p:sldMasterIdLst>
  <p:notesMasterIdLst>
    <p:notesMasterId r:id="rId10"/>
  </p:notesMasterIdLst>
  <p:sldIdLst>
    <p:sldId id="256" r:id="rId3"/>
    <p:sldId id="351" r:id="rId4"/>
    <p:sldId id="363" r:id="rId5"/>
    <p:sldId id="352" r:id="rId6"/>
    <p:sldId id="357" r:id="rId7"/>
    <p:sldId id="358" r:id="rId8"/>
    <p:sldId id="364" r:id="rId9"/>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7E7"/>
    <a:srgbClr val="FFEECD"/>
    <a:srgbClr val="FABD8A"/>
    <a:srgbClr val="E46C0A"/>
    <a:srgbClr val="F9D57B"/>
    <a:srgbClr val="B16807"/>
    <a:srgbClr val="FF66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03" autoAdjust="0"/>
    <p:restoredTop sz="93809" autoAdjust="0"/>
  </p:normalViewPr>
  <p:slideViewPr>
    <p:cSldViewPr snapToGrid="0">
      <p:cViewPr varScale="1">
        <p:scale>
          <a:sx n="48" d="100"/>
          <a:sy n="48" d="100"/>
        </p:scale>
        <p:origin x="2466"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CB9912E1-312A-45BA-9812-5D2023E6FB7A}" type="datetimeFigureOut">
              <a:rPr kumimoji="1" lang="ja-JP" altLang="en-US" smtClean="0"/>
              <a:t>2020/6/2</a:t>
            </a:fld>
            <a:endParaRPr kumimoji="1" lang="ja-JP" altLang="en-US" dirty="0"/>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37D64EC7-0B5D-49E8-B732-D89DF2383B99}" type="slidenum">
              <a:rPr kumimoji="1" lang="ja-JP" altLang="en-US" smtClean="0"/>
              <a:t>‹#›</a:t>
            </a:fld>
            <a:endParaRPr kumimoji="1" lang="ja-JP" altLang="en-US" dirty="0"/>
          </a:p>
        </p:txBody>
      </p:sp>
    </p:spTree>
    <p:extLst>
      <p:ext uri="{BB962C8B-B14F-4D97-AF65-F5344CB8AC3E}">
        <p14:creationId xmlns:p14="http://schemas.microsoft.com/office/powerpoint/2010/main" val="337957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610E6DD-A0FB-41A8-830F-A49CD544A88E}" type="datetime1">
              <a:rPr kumimoji="1" lang="ja-JP" altLang="en-US" smtClean="0"/>
              <a:t>2020/6/2</a:t>
            </a:fld>
            <a:endParaRPr kumimoji="1" lang="ja-JP" altLang="en-US" dirty="0"/>
          </a:p>
        </p:txBody>
      </p:sp>
      <p:sp>
        <p:nvSpPr>
          <p:cNvPr id="6" name="Slide Number Placeholder 5"/>
          <p:cNvSpPr>
            <a:spLocks noGrp="1"/>
          </p:cNvSpPr>
          <p:nvPr>
            <p:ph type="sldNum" sz="quarter" idx="12"/>
          </p:nvPr>
        </p:nvSpPr>
        <p:spPr>
          <a:xfrm>
            <a:off x="2064864" y="9540634"/>
            <a:ext cx="1543050" cy="527403"/>
          </a:xfrm>
        </p:spPr>
        <p:txBody>
          <a:body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381482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C98B7D-08F3-464E-9E79-65B5CEF97E45}" type="datetime1">
              <a:rPr kumimoji="1" lang="ja-JP" altLang="en-US" smtClean="0"/>
              <a:t>2020/6/2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390874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A953E4D-D0BE-4A5F-82FB-AE243916AE71}" type="datetime1">
              <a:rPr kumimoji="1" lang="ja-JP" altLang="en-US" smtClean="0"/>
              <a:t>2020/6/2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4184956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00D63308-880A-486A-9BC3-DC517069EBCE}"/>
              </a:ext>
            </a:extLst>
          </p:cNvPr>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7" name="タイトル 6">
            <a:extLst>
              <a:ext uri="{FF2B5EF4-FFF2-40B4-BE49-F238E27FC236}">
                <a16:creationId xmlns:a16="http://schemas.microsoft.com/office/drawing/2014/main" id="{D8845495-D6F2-48AC-BBEA-217687BC959C}"/>
              </a:ext>
            </a:extLst>
          </p:cNvPr>
          <p:cNvSpPr>
            <a:spLocks noGrp="1"/>
          </p:cNvSpPr>
          <p:nvPr>
            <p:ph type="title"/>
          </p:nvPr>
        </p:nvSpPr>
        <p:spPr/>
        <p:txBody>
          <a:bodyPr/>
          <a:lstStyle/>
          <a:p>
            <a:r>
              <a:rPr kumimoji="1" lang="ja-JP" altLang="en-US"/>
              <a:t>マスター タイトルの書式設定</a:t>
            </a:r>
          </a:p>
        </p:txBody>
      </p:sp>
      <p:sp>
        <p:nvSpPr>
          <p:cNvPr id="8" name="日付プレースホルダー 7">
            <a:extLst>
              <a:ext uri="{FF2B5EF4-FFF2-40B4-BE49-F238E27FC236}">
                <a16:creationId xmlns:a16="http://schemas.microsoft.com/office/drawing/2014/main" id="{1F216BD0-BC45-468F-8CAC-09B571C18F2B}"/>
              </a:ext>
            </a:extLst>
          </p:cNvPr>
          <p:cNvSpPr>
            <a:spLocks noGrp="1"/>
          </p:cNvSpPr>
          <p:nvPr>
            <p:ph type="dt" sz="half" idx="10"/>
          </p:nvPr>
        </p:nvSpPr>
        <p:spPr/>
        <p:txBody>
          <a:bodyPr/>
          <a:lstStyle/>
          <a:p>
            <a:fld id="{9866C30C-C4B5-48E0-8CB2-A02D91AA04D2}" type="datetime1">
              <a:rPr kumimoji="1" lang="ja-JP" altLang="en-US" smtClean="0"/>
              <a:t>2020/6/2</a:t>
            </a:fld>
            <a:endParaRPr kumimoji="1" lang="ja-JP" altLang="en-US" dirty="0"/>
          </a:p>
        </p:txBody>
      </p:sp>
      <p:sp>
        <p:nvSpPr>
          <p:cNvPr id="9" name="フッター プレースホルダー 8">
            <a:extLst>
              <a:ext uri="{FF2B5EF4-FFF2-40B4-BE49-F238E27FC236}">
                <a16:creationId xmlns:a16="http://schemas.microsoft.com/office/drawing/2014/main" id="{E29E6DA1-6C90-4263-BCD7-FEA24F432F47}"/>
              </a:ext>
            </a:extLst>
          </p:cNvPr>
          <p:cNvSpPr>
            <a:spLocks noGrp="1"/>
          </p:cNvSpPr>
          <p:nvPr>
            <p:ph type="ftr" sz="quarter" idx="11"/>
          </p:nvPr>
        </p:nvSpPr>
        <p:spPr/>
        <p:txBody>
          <a:bodyPr/>
          <a:lstStyle/>
          <a:p>
            <a:endParaRPr kumimoji="1" lang="ja-JP" altLang="en-US" dirty="0"/>
          </a:p>
        </p:txBody>
      </p:sp>
      <p:sp>
        <p:nvSpPr>
          <p:cNvPr id="10" name="スライド番号プレースホルダー 9">
            <a:extLst>
              <a:ext uri="{FF2B5EF4-FFF2-40B4-BE49-F238E27FC236}">
                <a16:creationId xmlns:a16="http://schemas.microsoft.com/office/drawing/2014/main" id="{67417905-0FB5-48A8-9554-05A7945C26AA}"/>
              </a:ext>
            </a:extLst>
          </p:cNvPr>
          <p:cNvSpPr>
            <a:spLocks noGrp="1"/>
          </p:cNvSpPr>
          <p:nvPr>
            <p:ph type="sldNum" sz="quarter" idx="12"/>
          </p:nvPr>
        </p:nvSpPr>
        <p:spPr/>
        <p:txBody>
          <a:body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3968637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C31A6F-94E9-403D-8C8D-B9716C89F0C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F5DBDFD-DC8F-48CF-B540-AA35090F0D5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1E9A68F-AE26-4346-A4C9-D6218ACD5354}"/>
              </a:ext>
            </a:extLst>
          </p:cNvPr>
          <p:cNvSpPr>
            <a:spLocks noGrp="1"/>
          </p:cNvSpPr>
          <p:nvPr>
            <p:ph type="dt" sz="half" idx="10"/>
          </p:nvPr>
        </p:nvSpPr>
        <p:spPr/>
        <p:txBody>
          <a:bodyPr/>
          <a:lstStyle/>
          <a:p>
            <a:fld id="{3664DDB6-5357-4788-B51D-A632861F2697}" type="datetime1">
              <a:rPr kumimoji="1" lang="ja-JP" altLang="en-US" smtClean="0"/>
              <a:t>2020/6/2</a:t>
            </a:fld>
            <a:endParaRPr kumimoji="1" lang="ja-JP" altLang="en-US" dirty="0"/>
          </a:p>
        </p:txBody>
      </p:sp>
      <p:sp>
        <p:nvSpPr>
          <p:cNvPr id="5" name="フッター プレースホルダー 4">
            <a:extLst>
              <a:ext uri="{FF2B5EF4-FFF2-40B4-BE49-F238E27FC236}">
                <a16:creationId xmlns:a16="http://schemas.microsoft.com/office/drawing/2014/main" id="{43C0323A-040F-44A2-9B35-A548C8DCA9D6}"/>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2E13ACCA-EE99-4CBD-8DED-943C77C21C74}"/>
              </a:ext>
            </a:extLst>
          </p:cNvPr>
          <p:cNvSpPr>
            <a:spLocks noGrp="1"/>
          </p:cNvSpPr>
          <p:nvPr>
            <p:ph type="sldNum" sz="quarter" idx="12"/>
          </p:nvPr>
        </p:nvSpPr>
        <p:spPr/>
        <p:txBody>
          <a:body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208312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FFDC7A-925F-4DDA-871F-787113B3FA2A}"/>
              </a:ext>
            </a:extLst>
          </p:cNvPr>
          <p:cNvSpPr>
            <a:spLocks noGrp="1"/>
          </p:cNvSpPr>
          <p:nvPr>
            <p:ph type="title"/>
          </p:nvPr>
        </p:nvSpPr>
        <p:spPr>
          <a:xfrm>
            <a:off x="468313" y="2470150"/>
            <a:ext cx="5915025" cy="4119563"/>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31004DA-FE15-4E95-AD23-81EDEA089B37}"/>
              </a:ext>
            </a:extLst>
          </p:cNvPr>
          <p:cNvSpPr>
            <a:spLocks noGrp="1"/>
          </p:cNvSpPr>
          <p:nvPr>
            <p:ph type="body" idx="1"/>
          </p:nvPr>
        </p:nvSpPr>
        <p:spPr>
          <a:xfrm>
            <a:off x="468313" y="6629400"/>
            <a:ext cx="5915025" cy="21669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D0FB175-FA78-4F31-A350-B74565A242CD}"/>
              </a:ext>
            </a:extLst>
          </p:cNvPr>
          <p:cNvSpPr>
            <a:spLocks noGrp="1"/>
          </p:cNvSpPr>
          <p:nvPr>
            <p:ph type="dt" sz="half" idx="10"/>
          </p:nvPr>
        </p:nvSpPr>
        <p:spPr/>
        <p:txBody>
          <a:bodyPr/>
          <a:lstStyle/>
          <a:p>
            <a:fld id="{579EE766-A15A-470A-9F59-8075ACCCA4E9}" type="datetime1">
              <a:rPr kumimoji="1" lang="ja-JP" altLang="en-US" smtClean="0"/>
              <a:t>2020/6/2</a:t>
            </a:fld>
            <a:endParaRPr kumimoji="1" lang="ja-JP" altLang="en-US" dirty="0"/>
          </a:p>
        </p:txBody>
      </p:sp>
      <p:sp>
        <p:nvSpPr>
          <p:cNvPr id="5" name="フッター プレースホルダー 4">
            <a:extLst>
              <a:ext uri="{FF2B5EF4-FFF2-40B4-BE49-F238E27FC236}">
                <a16:creationId xmlns:a16="http://schemas.microsoft.com/office/drawing/2014/main" id="{C6F5F5E0-207E-4F3E-9BE0-29020F579961}"/>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E47DEEF9-A17B-4364-A593-E56F3BA724B7}"/>
              </a:ext>
            </a:extLst>
          </p:cNvPr>
          <p:cNvSpPr>
            <a:spLocks noGrp="1"/>
          </p:cNvSpPr>
          <p:nvPr>
            <p:ph type="sldNum" sz="quarter" idx="12"/>
          </p:nvPr>
        </p:nvSpPr>
        <p:spPr/>
        <p:txBody>
          <a:body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528308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70B0F3-4725-4815-A73D-99480A7890A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68DD5D3-24BD-4753-939C-C5572486E341}"/>
              </a:ext>
            </a:extLst>
          </p:cNvPr>
          <p:cNvSpPr>
            <a:spLocks noGrp="1"/>
          </p:cNvSpPr>
          <p:nvPr>
            <p:ph sz="half" idx="1"/>
          </p:nvPr>
        </p:nvSpPr>
        <p:spPr>
          <a:xfrm>
            <a:off x="471488" y="2636838"/>
            <a:ext cx="2881312" cy="62849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CA05DDD-6969-4590-AE3F-0A1D67DC9C95}"/>
              </a:ext>
            </a:extLst>
          </p:cNvPr>
          <p:cNvSpPr>
            <a:spLocks noGrp="1"/>
          </p:cNvSpPr>
          <p:nvPr>
            <p:ph sz="half" idx="2"/>
          </p:nvPr>
        </p:nvSpPr>
        <p:spPr>
          <a:xfrm>
            <a:off x="3505200" y="2636838"/>
            <a:ext cx="2881313" cy="62849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5778004-9BDD-46DF-87A4-2F8B6A23C1B7}"/>
              </a:ext>
            </a:extLst>
          </p:cNvPr>
          <p:cNvSpPr>
            <a:spLocks noGrp="1"/>
          </p:cNvSpPr>
          <p:nvPr>
            <p:ph type="dt" sz="half" idx="10"/>
          </p:nvPr>
        </p:nvSpPr>
        <p:spPr/>
        <p:txBody>
          <a:bodyPr/>
          <a:lstStyle/>
          <a:p>
            <a:fld id="{D66DD42D-D895-4FA8-9B87-464867F205B0}" type="datetime1">
              <a:rPr kumimoji="1" lang="ja-JP" altLang="en-US" smtClean="0"/>
              <a:t>2020/6/2</a:t>
            </a:fld>
            <a:endParaRPr kumimoji="1" lang="ja-JP" altLang="en-US" dirty="0"/>
          </a:p>
        </p:txBody>
      </p:sp>
      <p:sp>
        <p:nvSpPr>
          <p:cNvPr id="6" name="フッター プレースホルダー 5">
            <a:extLst>
              <a:ext uri="{FF2B5EF4-FFF2-40B4-BE49-F238E27FC236}">
                <a16:creationId xmlns:a16="http://schemas.microsoft.com/office/drawing/2014/main" id="{9630971F-E53C-48FA-9E44-5FBC12821611}"/>
              </a:ext>
            </a:extLst>
          </p:cNvPr>
          <p:cNvSpPr>
            <a:spLocks noGrp="1"/>
          </p:cNvSpPr>
          <p:nvPr>
            <p:ph type="ftr" sz="quarter" idx="11"/>
          </p:nvPr>
        </p:nvSpPr>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C5CA530F-A297-4AAE-90B2-EDD40942CD11}"/>
              </a:ext>
            </a:extLst>
          </p:cNvPr>
          <p:cNvSpPr>
            <a:spLocks noGrp="1"/>
          </p:cNvSpPr>
          <p:nvPr>
            <p:ph type="sldNum" sz="quarter" idx="12"/>
          </p:nvPr>
        </p:nvSpPr>
        <p:spPr/>
        <p:txBody>
          <a:body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1842430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32ECC2-6DA6-46CF-8977-C2313AE02A88}"/>
              </a:ext>
            </a:extLst>
          </p:cNvPr>
          <p:cNvSpPr>
            <a:spLocks noGrp="1"/>
          </p:cNvSpPr>
          <p:nvPr>
            <p:ph type="title"/>
          </p:nvPr>
        </p:nvSpPr>
        <p:spPr>
          <a:xfrm>
            <a:off x="473075" y="527050"/>
            <a:ext cx="5915025" cy="1914525"/>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62E4E05-4CD9-4B18-AFD3-5AD5F583ED84}"/>
              </a:ext>
            </a:extLst>
          </p:cNvPr>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C82ADE0-2DFD-4359-A17D-A27ECA4C9270}"/>
              </a:ext>
            </a:extLst>
          </p:cNvPr>
          <p:cNvSpPr>
            <a:spLocks noGrp="1"/>
          </p:cNvSpPr>
          <p:nvPr>
            <p:ph sz="half" idx="2"/>
          </p:nvPr>
        </p:nvSpPr>
        <p:spPr>
          <a:xfrm>
            <a:off x="473075" y="3617913"/>
            <a:ext cx="2900363" cy="532288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791758D-20A2-4E12-82CF-8BCAAD1AC201}"/>
              </a:ext>
            </a:extLst>
          </p:cNvPr>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F7B5C15-0B0E-41EA-A96C-000C2C35A033}"/>
              </a:ext>
            </a:extLst>
          </p:cNvPr>
          <p:cNvSpPr>
            <a:spLocks noGrp="1"/>
          </p:cNvSpPr>
          <p:nvPr>
            <p:ph sz="quarter" idx="4"/>
          </p:nvPr>
        </p:nvSpPr>
        <p:spPr>
          <a:xfrm>
            <a:off x="3471863" y="3617913"/>
            <a:ext cx="2916237" cy="532288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707EEC4-82C8-4ED0-83DF-36F0A2249F66}"/>
              </a:ext>
            </a:extLst>
          </p:cNvPr>
          <p:cNvSpPr>
            <a:spLocks noGrp="1"/>
          </p:cNvSpPr>
          <p:nvPr>
            <p:ph type="dt" sz="half" idx="10"/>
          </p:nvPr>
        </p:nvSpPr>
        <p:spPr/>
        <p:txBody>
          <a:bodyPr/>
          <a:lstStyle/>
          <a:p>
            <a:fld id="{BEF4407B-68D9-4F59-AC5E-B2A8E74034C0}" type="datetime1">
              <a:rPr kumimoji="1" lang="ja-JP" altLang="en-US" smtClean="0"/>
              <a:t>2020/6/2</a:t>
            </a:fld>
            <a:endParaRPr kumimoji="1" lang="ja-JP" altLang="en-US" dirty="0"/>
          </a:p>
        </p:txBody>
      </p:sp>
      <p:sp>
        <p:nvSpPr>
          <p:cNvPr id="8" name="フッター プレースホルダー 7">
            <a:extLst>
              <a:ext uri="{FF2B5EF4-FFF2-40B4-BE49-F238E27FC236}">
                <a16:creationId xmlns:a16="http://schemas.microsoft.com/office/drawing/2014/main" id="{EEFAD77A-B89E-43AE-B4F3-EAC6EC299D70}"/>
              </a:ext>
            </a:extLst>
          </p:cNvPr>
          <p:cNvSpPr>
            <a:spLocks noGrp="1"/>
          </p:cNvSpPr>
          <p:nvPr>
            <p:ph type="ftr" sz="quarter" idx="11"/>
          </p:nvPr>
        </p:nvSpPr>
        <p:spPr/>
        <p:txBody>
          <a:bodyPr/>
          <a:lstStyle/>
          <a:p>
            <a:endParaRPr kumimoji="1" lang="ja-JP" altLang="en-US" dirty="0"/>
          </a:p>
        </p:txBody>
      </p:sp>
      <p:sp>
        <p:nvSpPr>
          <p:cNvPr id="9" name="スライド番号プレースホルダー 8">
            <a:extLst>
              <a:ext uri="{FF2B5EF4-FFF2-40B4-BE49-F238E27FC236}">
                <a16:creationId xmlns:a16="http://schemas.microsoft.com/office/drawing/2014/main" id="{4A6748AA-E770-41C4-89EC-1D369C13EFC2}"/>
              </a:ext>
            </a:extLst>
          </p:cNvPr>
          <p:cNvSpPr>
            <a:spLocks noGrp="1"/>
          </p:cNvSpPr>
          <p:nvPr>
            <p:ph type="sldNum" sz="quarter" idx="12"/>
          </p:nvPr>
        </p:nvSpPr>
        <p:spPr/>
        <p:txBody>
          <a:body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23526292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3DF0EC-0DD2-4FEC-A97B-8FDFC98ACF5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C2B161E-E3CD-421C-A4FC-D5B72AE1FBD3}"/>
              </a:ext>
            </a:extLst>
          </p:cNvPr>
          <p:cNvSpPr>
            <a:spLocks noGrp="1"/>
          </p:cNvSpPr>
          <p:nvPr>
            <p:ph type="dt" sz="half" idx="10"/>
          </p:nvPr>
        </p:nvSpPr>
        <p:spPr/>
        <p:txBody>
          <a:bodyPr/>
          <a:lstStyle/>
          <a:p>
            <a:fld id="{C4B12B72-E760-4F67-B095-FB3EC8AEF084}" type="datetime1">
              <a:rPr kumimoji="1" lang="ja-JP" altLang="en-US" smtClean="0"/>
              <a:t>2020/6/2</a:t>
            </a:fld>
            <a:endParaRPr kumimoji="1" lang="ja-JP" altLang="en-US" dirty="0"/>
          </a:p>
        </p:txBody>
      </p:sp>
      <p:sp>
        <p:nvSpPr>
          <p:cNvPr id="4" name="フッター プレースホルダー 3">
            <a:extLst>
              <a:ext uri="{FF2B5EF4-FFF2-40B4-BE49-F238E27FC236}">
                <a16:creationId xmlns:a16="http://schemas.microsoft.com/office/drawing/2014/main" id="{DB28569C-E55E-4A1A-924F-B9777CC5EF85}"/>
              </a:ext>
            </a:extLst>
          </p:cNvPr>
          <p:cNvSpPr>
            <a:spLocks noGrp="1"/>
          </p:cNvSpPr>
          <p:nvPr>
            <p:ph type="ftr" sz="quarter" idx="11"/>
          </p:nvPr>
        </p:nvSpPr>
        <p:spPr/>
        <p:txBody>
          <a:bodyPr/>
          <a:lstStyle/>
          <a:p>
            <a:endParaRPr kumimoji="1" lang="ja-JP" altLang="en-US" dirty="0"/>
          </a:p>
        </p:txBody>
      </p:sp>
      <p:sp>
        <p:nvSpPr>
          <p:cNvPr id="5" name="スライド番号プレースホルダー 4">
            <a:extLst>
              <a:ext uri="{FF2B5EF4-FFF2-40B4-BE49-F238E27FC236}">
                <a16:creationId xmlns:a16="http://schemas.microsoft.com/office/drawing/2014/main" id="{4B9C2700-3D33-4C37-9714-290C4721BFF7}"/>
              </a:ext>
            </a:extLst>
          </p:cNvPr>
          <p:cNvSpPr>
            <a:spLocks noGrp="1"/>
          </p:cNvSpPr>
          <p:nvPr>
            <p:ph type="sldNum" sz="quarter" idx="12"/>
          </p:nvPr>
        </p:nvSpPr>
        <p:spPr/>
        <p:txBody>
          <a:body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40116654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7692BFC-E112-4CEF-927B-35F87704A62F}"/>
              </a:ext>
            </a:extLst>
          </p:cNvPr>
          <p:cNvSpPr>
            <a:spLocks noGrp="1"/>
          </p:cNvSpPr>
          <p:nvPr>
            <p:ph type="dt" sz="half" idx="10"/>
          </p:nvPr>
        </p:nvSpPr>
        <p:spPr/>
        <p:txBody>
          <a:bodyPr/>
          <a:lstStyle/>
          <a:p>
            <a:fld id="{608DBE9C-B456-4725-9043-09BE1BE9C983}" type="datetime1">
              <a:rPr kumimoji="1" lang="ja-JP" altLang="en-US" smtClean="0"/>
              <a:t>2020/6/2</a:t>
            </a:fld>
            <a:endParaRPr kumimoji="1" lang="ja-JP" altLang="en-US" dirty="0"/>
          </a:p>
        </p:txBody>
      </p:sp>
      <p:sp>
        <p:nvSpPr>
          <p:cNvPr id="3" name="フッター プレースホルダー 2">
            <a:extLst>
              <a:ext uri="{FF2B5EF4-FFF2-40B4-BE49-F238E27FC236}">
                <a16:creationId xmlns:a16="http://schemas.microsoft.com/office/drawing/2014/main" id="{C7EA642C-72F2-4D27-A100-C727BBC64360}"/>
              </a:ext>
            </a:extLst>
          </p:cNvPr>
          <p:cNvSpPr>
            <a:spLocks noGrp="1"/>
          </p:cNvSpPr>
          <p:nvPr>
            <p:ph type="ftr" sz="quarter" idx="1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3583D196-61C3-4BB4-81C6-E73D62EBCB71}"/>
              </a:ext>
            </a:extLst>
          </p:cNvPr>
          <p:cNvSpPr>
            <a:spLocks noGrp="1"/>
          </p:cNvSpPr>
          <p:nvPr>
            <p:ph type="sldNum" sz="quarter" idx="12"/>
          </p:nvPr>
        </p:nvSpPr>
        <p:spPr/>
        <p:txBody>
          <a:body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1852984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AA581C-633A-4A1F-8DE5-4F15990F81E0}"/>
              </a:ext>
            </a:extLst>
          </p:cNvPr>
          <p:cNvSpPr>
            <a:spLocks noGrp="1"/>
          </p:cNvSpPr>
          <p:nvPr>
            <p:ph type="title"/>
          </p:nvPr>
        </p:nvSpPr>
        <p:spPr>
          <a:xfrm>
            <a:off x="473075" y="660400"/>
            <a:ext cx="2211388" cy="23114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DF08E8B-2E27-44BB-AE31-5AC005A17DFD}"/>
              </a:ext>
            </a:extLst>
          </p:cNvPr>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E215355-29D1-4821-A078-8D6CB9D6B7E6}"/>
              </a:ext>
            </a:extLst>
          </p:cNvPr>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1EC14CC-5DCE-4514-B678-D22A3C6626D9}"/>
              </a:ext>
            </a:extLst>
          </p:cNvPr>
          <p:cNvSpPr>
            <a:spLocks noGrp="1"/>
          </p:cNvSpPr>
          <p:nvPr>
            <p:ph type="dt" sz="half" idx="10"/>
          </p:nvPr>
        </p:nvSpPr>
        <p:spPr/>
        <p:txBody>
          <a:bodyPr/>
          <a:lstStyle/>
          <a:p>
            <a:fld id="{DB9EDFD3-8442-4418-AB7D-CB235C72FE59}" type="datetime1">
              <a:rPr kumimoji="1" lang="ja-JP" altLang="en-US" smtClean="0"/>
              <a:t>2020/6/2</a:t>
            </a:fld>
            <a:endParaRPr kumimoji="1" lang="ja-JP" altLang="en-US" dirty="0"/>
          </a:p>
        </p:txBody>
      </p:sp>
      <p:sp>
        <p:nvSpPr>
          <p:cNvPr id="6" name="フッター プレースホルダー 5">
            <a:extLst>
              <a:ext uri="{FF2B5EF4-FFF2-40B4-BE49-F238E27FC236}">
                <a16:creationId xmlns:a16="http://schemas.microsoft.com/office/drawing/2014/main" id="{4F9D14F5-0E5A-4ACB-B5DC-840E3AD21F0D}"/>
              </a:ext>
            </a:extLst>
          </p:cNvPr>
          <p:cNvSpPr>
            <a:spLocks noGrp="1"/>
          </p:cNvSpPr>
          <p:nvPr>
            <p:ph type="ftr" sz="quarter" idx="11"/>
          </p:nvPr>
        </p:nvSpPr>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6AB277D0-352F-4182-97B7-7AF31B4B8269}"/>
              </a:ext>
            </a:extLst>
          </p:cNvPr>
          <p:cNvSpPr>
            <a:spLocks noGrp="1"/>
          </p:cNvSpPr>
          <p:nvPr>
            <p:ph type="sldNum" sz="quarter" idx="12"/>
          </p:nvPr>
        </p:nvSpPr>
        <p:spPr/>
        <p:txBody>
          <a:body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259486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149517-67BF-46C7-92A8-2414B2FFF7C7}" type="datetime1">
              <a:rPr kumimoji="1" lang="ja-JP" altLang="en-US" smtClean="0"/>
              <a:t>2020/6/2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4683893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9BC090-4264-4BA8-BB56-ECB3FA3DBF73}"/>
              </a:ext>
            </a:extLst>
          </p:cNvPr>
          <p:cNvSpPr>
            <a:spLocks noGrp="1"/>
          </p:cNvSpPr>
          <p:nvPr>
            <p:ph type="title"/>
          </p:nvPr>
        </p:nvSpPr>
        <p:spPr>
          <a:xfrm>
            <a:off x="473075" y="660400"/>
            <a:ext cx="2211388" cy="23114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FC96C2B-B1FA-4DD0-A38A-3FC81207C1F1}"/>
              </a:ext>
            </a:extLst>
          </p:cNvPr>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a:extLst>
              <a:ext uri="{FF2B5EF4-FFF2-40B4-BE49-F238E27FC236}">
                <a16:creationId xmlns:a16="http://schemas.microsoft.com/office/drawing/2014/main" id="{06E0EC6E-DE73-41B9-B671-E5835FE13ECE}"/>
              </a:ext>
            </a:extLst>
          </p:cNvPr>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F8072D8-3EE7-45FC-A879-A046E546FC20}"/>
              </a:ext>
            </a:extLst>
          </p:cNvPr>
          <p:cNvSpPr>
            <a:spLocks noGrp="1"/>
          </p:cNvSpPr>
          <p:nvPr>
            <p:ph type="dt" sz="half" idx="10"/>
          </p:nvPr>
        </p:nvSpPr>
        <p:spPr/>
        <p:txBody>
          <a:bodyPr/>
          <a:lstStyle/>
          <a:p>
            <a:fld id="{D052CFF3-4589-46D4-8A78-BA5560DBEF9C}" type="datetime1">
              <a:rPr kumimoji="1" lang="ja-JP" altLang="en-US" smtClean="0"/>
              <a:t>2020/6/2</a:t>
            </a:fld>
            <a:endParaRPr kumimoji="1" lang="ja-JP" altLang="en-US" dirty="0"/>
          </a:p>
        </p:txBody>
      </p:sp>
      <p:sp>
        <p:nvSpPr>
          <p:cNvPr id="6" name="フッター プレースホルダー 5">
            <a:extLst>
              <a:ext uri="{FF2B5EF4-FFF2-40B4-BE49-F238E27FC236}">
                <a16:creationId xmlns:a16="http://schemas.microsoft.com/office/drawing/2014/main" id="{EB0667E7-71F7-4879-BB9B-95128F9C08AF}"/>
              </a:ext>
            </a:extLst>
          </p:cNvPr>
          <p:cNvSpPr>
            <a:spLocks noGrp="1"/>
          </p:cNvSpPr>
          <p:nvPr>
            <p:ph type="ftr" sz="quarter" idx="11"/>
          </p:nvPr>
        </p:nvSpPr>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76D28C9A-8064-479F-BCDA-50242D98DA69}"/>
              </a:ext>
            </a:extLst>
          </p:cNvPr>
          <p:cNvSpPr>
            <a:spLocks noGrp="1"/>
          </p:cNvSpPr>
          <p:nvPr>
            <p:ph type="sldNum" sz="quarter" idx="12"/>
          </p:nvPr>
        </p:nvSpPr>
        <p:spPr/>
        <p:txBody>
          <a:body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14927321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C9B102-7A10-4A4D-BF5A-9FDBFF44DAB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40A5365-34EA-45E6-9441-16AFF7D3144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B567607-F22E-4AF1-9669-6B95CBFA80C7}"/>
              </a:ext>
            </a:extLst>
          </p:cNvPr>
          <p:cNvSpPr>
            <a:spLocks noGrp="1"/>
          </p:cNvSpPr>
          <p:nvPr>
            <p:ph type="dt" sz="half" idx="10"/>
          </p:nvPr>
        </p:nvSpPr>
        <p:spPr/>
        <p:txBody>
          <a:bodyPr/>
          <a:lstStyle/>
          <a:p>
            <a:fld id="{03E4027C-B7CD-4666-AB75-B3E8546B1B80}" type="datetime1">
              <a:rPr kumimoji="1" lang="ja-JP" altLang="en-US" smtClean="0"/>
              <a:t>2020/6/2</a:t>
            </a:fld>
            <a:endParaRPr kumimoji="1" lang="ja-JP" altLang="en-US" dirty="0"/>
          </a:p>
        </p:txBody>
      </p:sp>
      <p:sp>
        <p:nvSpPr>
          <p:cNvPr id="5" name="フッター プレースホルダー 4">
            <a:extLst>
              <a:ext uri="{FF2B5EF4-FFF2-40B4-BE49-F238E27FC236}">
                <a16:creationId xmlns:a16="http://schemas.microsoft.com/office/drawing/2014/main" id="{A499D122-F21D-4047-900F-E36EDF7FC277}"/>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3DA2A996-8B48-46D7-89E7-0F7DFE991B63}"/>
              </a:ext>
            </a:extLst>
          </p:cNvPr>
          <p:cNvSpPr>
            <a:spLocks noGrp="1"/>
          </p:cNvSpPr>
          <p:nvPr>
            <p:ph type="sldNum" sz="quarter" idx="12"/>
          </p:nvPr>
        </p:nvSpPr>
        <p:spPr/>
        <p:txBody>
          <a:body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22845701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3943926-2620-4C2B-88A8-95727C02C182}"/>
              </a:ext>
            </a:extLst>
          </p:cNvPr>
          <p:cNvSpPr>
            <a:spLocks noGrp="1"/>
          </p:cNvSpPr>
          <p:nvPr>
            <p:ph type="title" orient="vert"/>
          </p:nvPr>
        </p:nvSpPr>
        <p:spPr>
          <a:xfrm>
            <a:off x="4908550" y="527050"/>
            <a:ext cx="1477963" cy="8394700"/>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1DCBD39-40D3-43FA-896B-7EF6090F1AF2}"/>
              </a:ext>
            </a:extLst>
          </p:cNvPr>
          <p:cNvSpPr>
            <a:spLocks noGrp="1"/>
          </p:cNvSpPr>
          <p:nvPr>
            <p:ph type="body" orient="vert" idx="1"/>
          </p:nvPr>
        </p:nvSpPr>
        <p:spPr>
          <a:xfrm>
            <a:off x="471488" y="527050"/>
            <a:ext cx="4284662" cy="83947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EB0F8CF-16A4-4E52-9A84-76D42FED231E}"/>
              </a:ext>
            </a:extLst>
          </p:cNvPr>
          <p:cNvSpPr>
            <a:spLocks noGrp="1"/>
          </p:cNvSpPr>
          <p:nvPr>
            <p:ph type="dt" sz="half" idx="10"/>
          </p:nvPr>
        </p:nvSpPr>
        <p:spPr/>
        <p:txBody>
          <a:bodyPr/>
          <a:lstStyle/>
          <a:p>
            <a:fld id="{C6FD3A59-1C33-4FD6-8D83-0A98B07ACE50}" type="datetime1">
              <a:rPr kumimoji="1" lang="ja-JP" altLang="en-US" smtClean="0"/>
              <a:t>2020/6/2</a:t>
            </a:fld>
            <a:endParaRPr kumimoji="1" lang="ja-JP" altLang="en-US" dirty="0"/>
          </a:p>
        </p:txBody>
      </p:sp>
      <p:sp>
        <p:nvSpPr>
          <p:cNvPr id="5" name="フッター プレースホルダー 4">
            <a:extLst>
              <a:ext uri="{FF2B5EF4-FFF2-40B4-BE49-F238E27FC236}">
                <a16:creationId xmlns:a16="http://schemas.microsoft.com/office/drawing/2014/main" id="{7D406927-E343-46BC-AE85-F24AE1CB6130}"/>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D557A90D-51CC-42DF-8A44-FFF2216E3E66}"/>
              </a:ext>
            </a:extLst>
          </p:cNvPr>
          <p:cNvSpPr>
            <a:spLocks noGrp="1"/>
          </p:cNvSpPr>
          <p:nvPr>
            <p:ph type="sldNum" sz="quarter" idx="12"/>
          </p:nvPr>
        </p:nvSpPr>
        <p:spPr/>
        <p:txBody>
          <a:body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1126775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EF1740F-99B9-45C4-BC96-2D7A1BAE446C}" type="datetime1">
              <a:rPr kumimoji="1" lang="ja-JP" altLang="en-US" smtClean="0"/>
              <a:t>2020/6/2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578061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8A31186-273E-4627-AF9B-163A4946071E}" type="datetime1">
              <a:rPr kumimoji="1" lang="ja-JP" altLang="en-US" smtClean="0"/>
              <a:t>2020/6/2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1677933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5D3325-4D65-4521-A828-87E6E245F259}" type="datetime1">
              <a:rPr kumimoji="1" lang="ja-JP" altLang="en-US" smtClean="0"/>
              <a:t>2020/6/2</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275520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1EAD7E6-D111-4864-8B88-EA44D0B7A06D}" type="datetime1">
              <a:rPr kumimoji="1" lang="ja-JP" altLang="en-US" smtClean="0"/>
              <a:t>2020/6/2</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198476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ECA01B-B5EC-4C7E-8DB6-94FDF53E85FE}" type="datetime1">
              <a:rPr kumimoji="1" lang="ja-JP" altLang="en-US" smtClean="0"/>
              <a:t>2020/6/2</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712417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5D25188-74B9-433F-A31C-BD6352F21FD9}" type="datetime1">
              <a:rPr kumimoji="1" lang="ja-JP" altLang="en-US" smtClean="0"/>
              <a:t>2020/6/2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1560736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7242D3-40EC-4718-829E-F3B6D81E3C3D}" type="datetime1">
              <a:rPr kumimoji="1" lang="ja-JP" altLang="en-US" smtClean="0"/>
              <a:t>2020/6/2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3286019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23FD22B-0045-4D5A-82E9-67FBFC9EB525}" type="datetime1">
              <a:rPr kumimoji="1" lang="ja-JP" altLang="en-US" smtClean="0"/>
              <a:t>2020/6/2</a:t>
            </a:fld>
            <a:endParaRPr kumimoji="1" lang="ja-JP" alt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38C1766-B22D-4C58-84DC-3184E28ECBE7}" type="slidenum">
              <a:rPr kumimoji="1" lang="ja-JP" altLang="en-US" smtClean="0"/>
              <a:t>‹#›</a:t>
            </a:fld>
            <a:endParaRPr kumimoji="1" lang="ja-JP" altLang="en-US" dirty="0"/>
          </a:p>
        </p:txBody>
      </p:sp>
    </p:spTree>
    <p:extLst>
      <p:ext uri="{BB962C8B-B14F-4D97-AF65-F5344CB8AC3E}">
        <p14:creationId xmlns:p14="http://schemas.microsoft.com/office/powerpoint/2010/main" val="716882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6697B6A-1E9D-44DB-8074-D60C267A5C8C}"/>
              </a:ext>
            </a:extLst>
          </p:cNvPr>
          <p:cNvSpPr>
            <a:spLocks noGrp="1"/>
          </p:cNvSpPr>
          <p:nvPr>
            <p:ph type="title"/>
          </p:nvPr>
        </p:nvSpPr>
        <p:spPr>
          <a:xfrm>
            <a:off x="471488" y="527050"/>
            <a:ext cx="5915025" cy="1914525"/>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52F66E3-3F83-4084-9F51-7B9933B2384C}"/>
              </a:ext>
            </a:extLst>
          </p:cNvPr>
          <p:cNvSpPr>
            <a:spLocks noGrp="1"/>
          </p:cNvSpPr>
          <p:nvPr>
            <p:ph type="body" idx="1"/>
          </p:nvPr>
        </p:nvSpPr>
        <p:spPr>
          <a:xfrm>
            <a:off x="471488" y="2636838"/>
            <a:ext cx="5915025" cy="628491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4F43185-C759-4A5C-90C1-C62E1F7D68FB}"/>
              </a:ext>
            </a:extLst>
          </p:cNvPr>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a:defRPr sz="1200">
                <a:solidFill>
                  <a:schemeClr val="tx1">
                    <a:tint val="75000"/>
                  </a:schemeClr>
                </a:solidFill>
              </a:defRPr>
            </a:lvl1pPr>
          </a:lstStyle>
          <a:p>
            <a:fld id="{06C5899B-45B8-446C-A99E-FC73F74D2ECC}" type="datetime1">
              <a:rPr kumimoji="1" lang="ja-JP" altLang="en-US" smtClean="0"/>
              <a:t>2020/6/2</a:t>
            </a:fld>
            <a:endParaRPr kumimoji="1" lang="ja-JP" altLang="en-US" dirty="0"/>
          </a:p>
        </p:txBody>
      </p:sp>
      <p:sp>
        <p:nvSpPr>
          <p:cNvPr id="5" name="フッター プレースホルダー 4">
            <a:extLst>
              <a:ext uri="{FF2B5EF4-FFF2-40B4-BE49-F238E27FC236}">
                <a16:creationId xmlns:a16="http://schemas.microsoft.com/office/drawing/2014/main" id="{8509171C-25CA-43F4-86D8-1AD7C070CEAF}"/>
              </a:ext>
            </a:extLst>
          </p:cNvPr>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a:extLst>
              <a:ext uri="{FF2B5EF4-FFF2-40B4-BE49-F238E27FC236}">
                <a16:creationId xmlns:a16="http://schemas.microsoft.com/office/drawing/2014/main" id="{819AF240-7609-452F-9DD1-AE86519DBB2D}"/>
              </a:ext>
            </a:extLst>
          </p:cNvPr>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a:defRPr sz="1200">
                <a:solidFill>
                  <a:schemeClr val="tx1">
                    <a:tint val="75000"/>
                  </a:schemeClr>
                </a:solidFill>
              </a:defRPr>
            </a:lvl1pPr>
          </a:lstStyle>
          <a:p>
            <a:fld id="{1662AF68-B18E-4DE3-8E72-BBDDAED8B293}" type="slidenum">
              <a:rPr kumimoji="1" lang="ja-JP" altLang="en-US" smtClean="0"/>
              <a:t>‹#›</a:t>
            </a:fld>
            <a:endParaRPr kumimoji="1" lang="ja-JP" altLang="en-US" dirty="0"/>
          </a:p>
        </p:txBody>
      </p:sp>
    </p:spTree>
    <p:extLst>
      <p:ext uri="{BB962C8B-B14F-4D97-AF65-F5344CB8AC3E}">
        <p14:creationId xmlns:p14="http://schemas.microsoft.com/office/powerpoint/2010/main" val="25609091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husho.meti.go.jp/koukai/kenkyukai/kenjinkaigi/2020/download/200123kenjinkaigi03.pdf" TargetMode="External"/><Relationship Id="rId2" Type="http://schemas.openxmlformats.org/officeDocument/2006/relationships/hyperlink" Target="https://www.chusho.meti.go.jp/koukai/kenkyukai/kenjinkaigi/2019/download/191203kenjinkaigi04.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husho.meti.go.jp/keiei/torihiki/shinkoukijyun.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husho.meti.go.jp/koukai/kenkyukai/kenjinkaigi/2020/download/200123kenjinkaigi05_2.pdf" TargetMode="External"/><Relationship Id="rId2" Type="http://schemas.openxmlformats.org/officeDocument/2006/relationships/hyperlink" Target="https://www.chusho.meti.go.jp/koukai/kenkyukai/kenjinkaigi/2020/download/200123kenjinkaigi05_3.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6858000" cy="9905999"/>
          </a:xfrm>
          <a:prstGeom prst="rect">
            <a:avLst/>
          </a:prstGeom>
          <a:solidFill>
            <a:srgbClr val="E46C0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2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id="{6873A85B-8320-437D-B1D5-CFC1B99A2E50}"/>
              </a:ext>
            </a:extLst>
          </p:cNvPr>
          <p:cNvSpPr txBox="1"/>
          <p:nvPr/>
        </p:nvSpPr>
        <p:spPr>
          <a:xfrm>
            <a:off x="2679434" y="7598915"/>
            <a:ext cx="1499128" cy="369332"/>
          </a:xfrm>
          <a:prstGeom prst="rect">
            <a:avLst/>
          </a:prstGeom>
          <a:noFill/>
          <a:ln w="38100">
            <a:noFill/>
          </a:ln>
        </p:spPr>
        <p:txBody>
          <a:bodyPr wrap="none" rtlCol="0">
            <a:spAutoFit/>
          </a:bodyPr>
          <a:lstStyle/>
          <a:p>
            <a:pPr algn="ctr"/>
            <a:r>
              <a:rPr kumimoji="1" lang="en-US" altLang="ja-JP" b="1" dirty="0" smtClean="0">
                <a:solidFill>
                  <a:schemeClr val="bg1"/>
                </a:solidFill>
                <a:latin typeface="Meiryo UI" panose="020B0604030504040204" pitchFamily="50" charset="-128"/>
                <a:ea typeface="Meiryo UI" panose="020B0604030504040204" pitchFamily="50" charset="-128"/>
              </a:rPr>
              <a:t>2020</a:t>
            </a:r>
            <a:r>
              <a:rPr kumimoji="1" lang="ja-JP" altLang="en-US" b="1" dirty="0" smtClean="0">
                <a:solidFill>
                  <a:schemeClr val="bg1"/>
                </a:solidFill>
                <a:latin typeface="Meiryo UI" panose="020B0604030504040204" pitchFamily="50" charset="-128"/>
                <a:ea typeface="Meiryo UI" panose="020B0604030504040204" pitchFamily="50" charset="-128"/>
              </a:rPr>
              <a:t>年６月</a:t>
            </a: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01CBB59E-CE9A-4035-9045-F012B726C796}"/>
              </a:ext>
            </a:extLst>
          </p:cNvPr>
          <p:cNvSpPr txBox="1"/>
          <p:nvPr/>
        </p:nvSpPr>
        <p:spPr>
          <a:xfrm>
            <a:off x="883506" y="2314056"/>
            <a:ext cx="5090984" cy="1200329"/>
          </a:xfrm>
          <a:prstGeom prst="rect">
            <a:avLst/>
          </a:prstGeom>
          <a:noFill/>
          <a:ln w="76200">
            <a:solidFill>
              <a:schemeClr val="bg1"/>
            </a:solidFill>
          </a:ln>
        </p:spPr>
        <p:txBody>
          <a:bodyPr wrap="square" rtlCol="0">
            <a:spAutoFit/>
          </a:bodyPr>
          <a:lstStyle/>
          <a:p>
            <a:pPr algn="ctr"/>
            <a:r>
              <a:rPr lang="ja-JP" altLang="en-US" sz="3600" b="1" dirty="0" smtClean="0">
                <a:solidFill>
                  <a:schemeClr val="bg1"/>
                </a:solidFill>
                <a:latin typeface="Meiryo UI" panose="020B0604030504040204" pitchFamily="50" charset="-128"/>
                <a:ea typeface="Meiryo UI" panose="020B0604030504040204" pitchFamily="50" charset="-128"/>
              </a:rPr>
              <a:t>パートナーシップ構築宣言</a:t>
            </a:r>
            <a:endParaRPr lang="en-US" altLang="ja-JP" sz="36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3600" b="1" dirty="0" smtClean="0">
                <a:solidFill>
                  <a:schemeClr val="bg1"/>
                </a:solidFill>
                <a:latin typeface="Meiryo UI" panose="020B0604030504040204" pitchFamily="50" charset="-128"/>
                <a:ea typeface="Meiryo UI" panose="020B0604030504040204" pitchFamily="50" charset="-128"/>
              </a:rPr>
              <a:t>記載要領</a:t>
            </a:r>
            <a:endParaRPr kumimoji="1" lang="ja-JP" altLang="en-US" sz="3600" b="1" dirty="0">
              <a:solidFill>
                <a:schemeClr val="bg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01CBB59E-CE9A-4035-9045-F012B726C796}"/>
              </a:ext>
            </a:extLst>
          </p:cNvPr>
          <p:cNvSpPr txBox="1"/>
          <p:nvPr/>
        </p:nvSpPr>
        <p:spPr>
          <a:xfrm>
            <a:off x="696529" y="8169059"/>
            <a:ext cx="5464959" cy="400110"/>
          </a:xfrm>
          <a:prstGeom prst="rect">
            <a:avLst/>
          </a:prstGeom>
          <a:noFill/>
          <a:ln w="38100">
            <a:solidFill>
              <a:schemeClr val="bg1"/>
            </a:solidFill>
          </a:ln>
        </p:spPr>
        <p:txBody>
          <a:bodyPr wrap="none" rtlCol="0">
            <a:spAutoFit/>
          </a:bodyP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未来を拓くパートナーシップ構築推進会議　事務局</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pic>
        <p:nvPicPr>
          <p:cNvPr id="6" name="図 5"/>
          <p:cNvPicPr>
            <a:picLocks noChangeAspect="1"/>
          </p:cNvPicPr>
          <p:nvPr/>
        </p:nvPicPr>
        <p:blipFill>
          <a:blip r:embed="rId2"/>
          <a:stretch>
            <a:fillRect/>
          </a:stretch>
        </p:blipFill>
        <p:spPr>
          <a:xfrm>
            <a:off x="883506" y="8684294"/>
            <a:ext cx="1448848" cy="687033"/>
          </a:xfrm>
          <a:prstGeom prst="rect">
            <a:avLst/>
          </a:prstGeom>
        </p:spPr>
      </p:pic>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1863" y="8684294"/>
            <a:ext cx="1168133" cy="663499"/>
          </a:xfrm>
          <a:prstGeom prst="rect">
            <a:avLst/>
          </a:prstGeom>
        </p:spPr>
      </p:pic>
      <p:pic>
        <p:nvPicPr>
          <p:cNvPr id="10" name="図 9"/>
          <p:cNvPicPr>
            <a:picLocks noChangeAspect="1"/>
          </p:cNvPicPr>
          <p:nvPr/>
        </p:nvPicPr>
        <p:blipFill>
          <a:blip r:embed="rId4"/>
          <a:stretch>
            <a:fillRect/>
          </a:stretch>
        </p:blipFill>
        <p:spPr>
          <a:xfrm>
            <a:off x="3993114" y="8685810"/>
            <a:ext cx="2017221" cy="684000"/>
          </a:xfrm>
          <a:prstGeom prst="rect">
            <a:avLst/>
          </a:prstGeom>
        </p:spPr>
      </p:pic>
    </p:spTree>
    <p:extLst>
      <p:ext uri="{BB962C8B-B14F-4D97-AF65-F5344CB8AC3E}">
        <p14:creationId xmlns:p14="http://schemas.microsoft.com/office/powerpoint/2010/main" val="3691303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9B1BB1-211C-44C0-96A9-9E750D9E8A43}"/>
              </a:ext>
            </a:extLst>
          </p:cNvPr>
          <p:cNvSpPr txBox="1"/>
          <p:nvPr/>
        </p:nvSpPr>
        <p:spPr>
          <a:xfrm>
            <a:off x="410664" y="144027"/>
            <a:ext cx="6036671" cy="461665"/>
          </a:xfrm>
          <a:prstGeom prst="rect">
            <a:avLst/>
          </a:prstGeom>
          <a:noFill/>
        </p:spPr>
        <p:txBody>
          <a:bodyPr wrap="square" rtlCol="0">
            <a:spAutoFit/>
          </a:bodyPr>
          <a:lstStyle/>
          <a:p>
            <a:pPr algn="ctr"/>
            <a:r>
              <a:rPr kumimoji="1" lang="ja-JP" altLang="en-US" sz="2400" b="1" dirty="0">
                <a:latin typeface="Meiryo UI" panose="020B0604030504040204" pitchFamily="50" charset="-128"/>
                <a:ea typeface="Meiryo UI" panose="020B0604030504040204" pitchFamily="50" charset="-128"/>
              </a:rPr>
              <a:t>はじめ</a:t>
            </a:r>
            <a:r>
              <a:rPr kumimoji="1" lang="ja-JP" altLang="en-US" sz="2400" b="1" dirty="0" smtClean="0">
                <a:latin typeface="Meiryo UI" panose="020B0604030504040204" pitchFamily="50" charset="-128"/>
                <a:ea typeface="Meiryo UI" panose="020B0604030504040204" pitchFamily="50" charset="-128"/>
              </a:rPr>
              <a:t>に　</a:t>
            </a:r>
            <a:r>
              <a:rPr lang="ja-JP" altLang="en-US" sz="2400" b="1" dirty="0">
                <a:latin typeface="Meiryo UI" panose="020B0604030504040204" pitchFamily="50" charset="-128"/>
                <a:ea typeface="Meiryo UI" panose="020B0604030504040204" pitchFamily="50" charset="-128"/>
              </a:rPr>
              <a:t>パートナーシップ構築宣言と</a:t>
            </a:r>
            <a:r>
              <a:rPr lang="ja-JP" altLang="en-US" sz="2400" b="1" dirty="0" smtClean="0">
                <a:latin typeface="Meiryo UI" panose="020B0604030504040204" pitchFamily="50" charset="-128"/>
                <a:ea typeface="Meiryo UI" panose="020B0604030504040204" pitchFamily="50" charset="-128"/>
              </a:rPr>
              <a:t>は</a:t>
            </a:r>
            <a:endParaRPr kumimoji="1" lang="ja-JP" altLang="en-US" sz="2400" b="1"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B469C178-F87A-4C9C-87C1-B37571752276}"/>
              </a:ext>
            </a:extLst>
          </p:cNvPr>
          <p:cNvSpPr txBox="1"/>
          <p:nvPr/>
        </p:nvSpPr>
        <p:spPr>
          <a:xfrm>
            <a:off x="580768" y="1226683"/>
            <a:ext cx="5795318" cy="7725192"/>
          </a:xfrm>
          <a:prstGeom prst="rect">
            <a:avLst/>
          </a:prstGeom>
          <a:solidFill>
            <a:srgbClr val="FFF7E7"/>
          </a:solidFill>
        </p:spPr>
        <p:txBody>
          <a:bodyPr wrap="square" rtlCol="0">
            <a:spAutoFit/>
          </a:bodyPr>
          <a:lstStyle/>
          <a:p>
            <a:r>
              <a:rPr lang="ja-JP" altLang="en-US" sz="1600" dirty="0" smtClean="0">
                <a:latin typeface="Meiryo UI" panose="020B0604030504040204" pitchFamily="50" charset="-128"/>
                <a:ea typeface="Meiryo UI" panose="020B0604030504040204" pitchFamily="50" charset="-128"/>
              </a:rPr>
              <a:t>　新型</a:t>
            </a:r>
            <a:r>
              <a:rPr lang="ja-JP" altLang="en-US" sz="1600" dirty="0">
                <a:latin typeface="Meiryo UI" panose="020B0604030504040204" pitchFamily="50" charset="-128"/>
                <a:ea typeface="Meiryo UI" panose="020B0604030504040204" pitchFamily="50" charset="-128"/>
              </a:rPr>
              <a:t>コロナウイルス感染症の影響が長引く中、我が国の経済は大きな影響を受けています</a:t>
            </a:r>
            <a:r>
              <a:rPr lang="ja-JP" altLang="en-US" sz="1600" dirty="0" smtClean="0">
                <a:latin typeface="Meiryo UI" panose="020B0604030504040204" pitchFamily="50" charset="-128"/>
                <a:ea typeface="Meiryo UI" panose="020B0604030504040204" pitchFamily="50" charset="-128"/>
              </a:rPr>
              <a:t>。この</a:t>
            </a:r>
            <a:r>
              <a:rPr lang="ja-JP" altLang="en-US" sz="1600" dirty="0">
                <a:latin typeface="Meiryo UI" panose="020B0604030504040204" pitchFamily="50" charset="-128"/>
                <a:ea typeface="Meiryo UI" panose="020B0604030504040204" pitchFamily="50" charset="-128"/>
              </a:rPr>
              <a:t>ような厳しい経済情勢の下では、リーマンショック時のような取引条件の「しわ寄せ」が懸念されます</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また</a:t>
            </a:r>
            <a:r>
              <a:rPr lang="ja-JP" altLang="en-US" sz="1600" dirty="0">
                <a:latin typeface="Meiryo UI" panose="020B0604030504040204" pitchFamily="50" charset="-128"/>
                <a:ea typeface="Meiryo UI" panose="020B0604030504040204" pitchFamily="50" charset="-128"/>
              </a:rPr>
              <a:t>、依然として、中小企業では人との接触機会を減らすテレワークが普及していません。このため、取引先が連携して、テレワークの導入や共通取引基盤（</a:t>
            </a:r>
            <a:r>
              <a:rPr lang="en-US" altLang="ja-JP" sz="1600" dirty="0">
                <a:latin typeface="Meiryo UI" panose="020B0604030504040204" pitchFamily="50" charset="-128"/>
                <a:ea typeface="Meiryo UI" panose="020B0604030504040204" pitchFamily="50" charset="-128"/>
              </a:rPr>
              <a:t>EDI</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Electronic Data Interchange</a:t>
            </a:r>
            <a:r>
              <a:rPr lang="ja-JP" altLang="en-US" sz="1600" dirty="0">
                <a:latin typeface="Meiryo UI" panose="020B0604030504040204" pitchFamily="50" charset="-128"/>
                <a:ea typeface="Meiryo UI" panose="020B0604030504040204" pitchFamily="50" charset="-128"/>
              </a:rPr>
              <a:t>））の構築を進めていく必要があります。</a:t>
            </a:r>
          </a:p>
          <a:p>
            <a:r>
              <a:rPr lang="ja-JP" altLang="en-US" sz="1600" dirty="0" smtClean="0">
                <a:latin typeface="Meiryo UI" panose="020B0604030504040204" pitchFamily="50" charset="-128"/>
                <a:ea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こうした課題に対応するため、</a:t>
            </a:r>
            <a:r>
              <a:rPr lang="en-US" altLang="ja-JP" sz="1600" dirty="0" smtClean="0">
                <a:latin typeface="Meiryo UI" panose="020B0604030504040204" pitchFamily="50" charset="-128"/>
                <a:ea typeface="Meiryo UI" panose="020B0604030504040204" pitchFamily="50" charset="-128"/>
              </a:rPr>
              <a:t>2020</a:t>
            </a:r>
            <a:r>
              <a:rPr lang="ja-JP" altLang="en-US" sz="1600" dirty="0" smtClean="0">
                <a:latin typeface="Meiryo UI" panose="020B0604030504040204" pitchFamily="50" charset="-128"/>
                <a:ea typeface="Meiryo UI" panose="020B0604030504040204" pitchFamily="50" charset="-128"/>
              </a:rPr>
              <a:t>年</a:t>
            </a:r>
            <a:r>
              <a:rPr lang="ja-JP" altLang="en-US" sz="1600" dirty="0">
                <a:latin typeface="Meiryo UI" panose="020B0604030504040204" pitchFamily="50" charset="-128"/>
                <a:ea typeface="Meiryo UI" panose="020B0604030504040204" pitchFamily="50" charset="-128"/>
              </a:rPr>
              <a:t>５月１８日に</a:t>
            </a:r>
            <a:r>
              <a:rPr lang="ja-JP" altLang="en-US" sz="1600" dirty="0" smtClean="0">
                <a:latin typeface="Meiryo UI" panose="020B0604030504040204" pitchFamily="50" charset="-128"/>
                <a:ea typeface="Meiryo UI" panose="020B0604030504040204" pitchFamily="50" charset="-128"/>
              </a:rPr>
              <a:t>経団連</a:t>
            </a:r>
            <a:r>
              <a:rPr lang="ja-JP" altLang="en-US" sz="1600" dirty="0">
                <a:latin typeface="Meiryo UI" panose="020B0604030504040204" pitchFamily="50" charset="-128"/>
                <a:ea typeface="Meiryo UI" panose="020B0604030504040204" pitchFamily="50" charset="-128"/>
              </a:rPr>
              <a:t>会長、日商会頭、連合会長及び関係大臣をメンバーと</a:t>
            </a:r>
            <a:r>
              <a:rPr lang="ja-JP" altLang="en-US" sz="1600" dirty="0" smtClean="0">
                <a:latin typeface="Meiryo UI" panose="020B0604030504040204" pitchFamily="50" charset="-128"/>
                <a:ea typeface="Meiryo UI" panose="020B0604030504040204" pitchFamily="50" charset="-128"/>
              </a:rPr>
              <a:t>する「</a:t>
            </a:r>
            <a:r>
              <a:rPr lang="ja-JP" altLang="en-US" sz="1600" dirty="0">
                <a:latin typeface="Meiryo UI" panose="020B0604030504040204" pitchFamily="50" charset="-128"/>
                <a:ea typeface="Meiryo UI" panose="020B0604030504040204" pitchFamily="50" charset="-128"/>
              </a:rPr>
              <a:t>未来を拓くパートナーシップ構築推進会議</a:t>
            </a:r>
            <a:r>
              <a:rPr lang="ja-JP" altLang="en-US" sz="1600" dirty="0" smtClean="0">
                <a:latin typeface="Meiryo UI" panose="020B0604030504040204" pitchFamily="50" charset="-128"/>
                <a:ea typeface="Meiryo UI" panose="020B0604030504040204" pitchFamily="50" charset="-128"/>
              </a:rPr>
              <a:t>」を開催しました。</a:t>
            </a:r>
            <a:endParaRPr lang="en-US" altLang="ja-JP" sz="1600" dirty="0" smtClean="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本</a:t>
            </a:r>
            <a:r>
              <a:rPr lang="ja-JP" altLang="en-US" sz="1600" dirty="0">
                <a:latin typeface="Meiryo UI" panose="020B0604030504040204" pitchFamily="50" charset="-128"/>
                <a:ea typeface="Meiryo UI" panose="020B0604030504040204" pitchFamily="50" charset="-128"/>
              </a:rPr>
              <a:t>会議では、厳しい経済状況を乗り越えるためにも</a:t>
            </a:r>
            <a:r>
              <a:rPr lang="ja-JP" altLang="en-US" sz="1600" dirty="0" smtClean="0">
                <a:latin typeface="Meiryo UI" panose="020B0604030504040204" pitchFamily="50" charset="-128"/>
                <a:ea typeface="Meiryo UI" panose="020B0604030504040204" pitchFamily="50" charset="-128"/>
              </a:rPr>
              <a:t>、新たに「パートナーシップ構築宣言</a:t>
            </a:r>
            <a:r>
              <a:rPr lang="ja-JP" altLang="en-US" sz="1600" dirty="0">
                <a:latin typeface="Meiryo UI" panose="020B0604030504040204" pitchFamily="50" charset="-128"/>
                <a:ea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rPr>
              <a:t>仕組みを導入することで、</a:t>
            </a:r>
            <a:r>
              <a:rPr lang="ja-JP" altLang="en-US" sz="1600" dirty="0">
                <a:latin typeface="Meiryo UI" panose="020B0604030504040204" pitchFamily="50" charset="-128"/>
                <a:ea typeface="Meiryo UI" panose="020B0604030504040204" pitchFamily="50" charset="-128"/>
              </a:rPr>
              <a:t>大企業と中小企業</a:t>
            </a:r>
            <a:r>
              <a:rPr lang="ja-JP" altLang="en-US" sz="1600" dirty="0" smtClean="0">
                <a:latin typeface="Meiryo UI" panose="020B0604030504040204" pitchFamily="50" charset="-128"/>
                <a:ea typeface="Meiryo UI" panose="020B0604030504040204" pitchFamily="50" charset="-128"/>
              </a:rPr>
              <a:t>の共存共栄の関係を構築することで合意しました。</a:t>
            </a:r>
            <a:endParaRPr lang="en-US" altLang="ja-JP" sz="1600" dirty="0" smtClean="0">
              <a:latin typeface="Meiryo UI" panose="020B0604030504040204" pitchFamily="50" charset="-128"/>
              <a:ea typeface="Meiryo UI" panose="020B0604030504040204" pitchFamily="50" charset="-128"/>
            </a:endParaRPr>
          </a:p>
          <a:p>
            <a:endParaRPr lang="ja-JP" altLang="en-US"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「宣言」には、</a:t>
            </a:r>
          </a:p>
          <a:p>
            <a:pPr marL="179388" indent="-179388"/>
            <a:r>
              <a:rPr lang="ja-JP" altLang="en-US" sz="1600" dirty="0" smtClean="0">
                <a:latin typeface="Meiryo UI" panose="020B0604030504040204" pitchFamily="50" charset="-128"/>
                <a:ea typeface="Meiryo UI" panose="020B0604030504040204" pitchFamily="50" charset="-128"/>
              </a:rPr>
              <a:t>①</a:t>
            </a:r>
            <a:r>
              <a:rPr lang="ja-JP" altLang="en-US" sz="1600" b="1" dirty="0" smtClean="0">
                <a:latin typeface="Meiryo UI" panose="020B0604030504040204" pitchFamily="50" charset="-128"/>
                <a:ea typeface="Meiryo UI" panose="020B0604030504040204" pitchFamily="50" charset="-128"/>
              </a:rPr>
              <a:t>サプライチェーン</a:t>
            </a:r>
            <a:r>
              <a:rPr lang="ja-JP" altLang="en-US" sz="1600" b="1" dirty="0">
                <a:latin typeface="Meiryo UI" panose="020B0604030504040204" pitchFamily="50" charset="-128"/>
                <a:ea typeface="Meiryo UI" panose="020B0604030504040204" pitchFamily="50" charset="-128"/>
              </a:rPr>
              <a:t>全体の共存共栄と規模・系列等を越えた新たな</a:t>
            </a:r>
            <a:r>
              <a:rPr lang="ja-JP" altLang="en-US" sz="1600" b="1" dirty="0" smtClean="0">
                <a:latin typeface="Meiryo UI" panose="020B0604030504040204" pitchFamily="50" charset="-128"/>
                <a:ea typeface="Meiryo UI" panose="020B0604030504040204" pitchFamily="50" charset="-128"/>
              </a:rPr>
              <a:t>連携</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179388" indent="-179388"/>
            <a:r>
              <a:rPr lang="ja-JP" altLang="en-US" sz="1600" dirty="0" smtClean="0">
                <a:latin typeface="Meiryo UI" panose="020B0604030504040204" pitchFamily="50" charset="-128"/>
                <a:ea typeface="Meiryo UI" panose="020B0604030504040204" pitchFamily="50" charset="-128"/>
              </a:rPr>
              <a:t>②</a:t>
            </a:r>
            <a:r>
              <a:rPr lang="ja-JP" altLang="en-US" sz="1600" b="1" dirty="0">
                <a:latin typeface="Meiryo UI" panose="020B0604030504040204" pitchFamily="50" charset="-128"/>
                <a:ea typeface="Meiryo UI" panose="020B0604030504040204" pitchFamily="50" charset="-128"/>
              </a:rPr>
              <a:t>親事業者と下請事業者との望ましい取引慣行（下請中小企業振興法に基づく「振興基準」）の</a:t>
            </a:r>
            <a:r>
              <a:rPr lang="ja-JP" altLang="en-US" sz="1600" b="1" dirty="0" smtClean="0">
                <a:latin typeface="Meiryo UI" panose="020B0604030504040204" pitchFamily="50" charset="-128"/>
                <a:ea typeface="Meiryo UI" panose="020B0604030504040204" pitchFamily="50" charset="-128"/>
              </a:rPr>
              <a:t>遵守</a:t>
            </a:r>
            <a:r>
              <a:rPr lang="ja-JP" altLang="en-US" sz="1600" dirty="0" smtClean="0">
                <a:latin typeface="Meiryo UI" panose="020B0604030504040204" pitchFamily="50" charset="-128"/>
                <a:ea typeface="Meiryo UI" panose="020B0604030504040204" pitchFamily="50" charset="-128"/>
              </a:rPr>
              <a:t>、</a:t>
            </a:r>
          </a:p>
          <a:p>
            <a:r>
              <a:rPr lang="ja-JP" altLang="en-US" sz="1600" dirty="0" smtClean="0">
                <a:latin typeface="Meiryo UI" panose="020B0604030504040204" pitchFamily="50" charset="-128"/>
                <a:ea typeface="Meiryo UI" panose="020B0604030504040204" pitchFamily="50" charset="-128"/>
              </a:rPr>
              <a:t>を盛り込んで頂くことにより、感染症危機下においても、中小企業の事業継続と取引適正化を後押ししていくこととしています。</a:t>
            </a:r>
          </a:p>
          <a:p>
            <a:endParaRPr lang="ja-JP" altLang="en-US" sz="1600" dirty="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また、</a:t>
            </a:r>
            <a:r>
              <a:rPr lang="ja-JP" altLang="en-US" sz="1600" b="1" dirty="0" smtClean="0">
                <a:latin typeface="Meiryo UI" panose="020B0604030504040204" pitchFamily="50" charset="-128"/>
                <a:ea typeface="Meiryo UI" panose="020B0604030504040204" pitchFamily="50" charset="-128"/>
              </a:rPr>
              <a:t>「宣言」した企業の取組を</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見える化</a:t>
            </a:r>
            <a:r>
              <a:rPr lang="en-US" altLang="ja-JP" sz="1600" b="1"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するため、（公財）全国中小企業振興機関協会の運営するポータルサイトに、「宣言」を掲載します。</a:t>
            </a:r>
          </a:p>
          <a:p>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多く</a:t>
            </a:r>
            <a:r>
              <a:rPr lang="ja-JP" altLang="en-US" sz="1600" dirty="0">
                <a:latin typeface="Meiryo UI" panose="020B0604030504040204" pitchFamily="50" charset="-128"/>
                <a:ea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rPr>
              <a:t>企業経営者の方々が</a:t>
            </a:r>
            <a:r>
              <a:rPr lang="ja-JP" altLang="en-US" sz="1600" dirty="0">
                <a:latin typeface="Meiryo UI" panose="020B0604030504040204" pitchFamily="50" charset="-128"/>
                <a:ea typeface="Meiryo UI" panose="020B0604030504040204" pitchFamily="50" charset="-128"/>
              </a:rPr>
              <a:t>「パートナーシップ構築宣言」</a:t>
            </a:r>
            <a:r>
              <a:rPr lang="ja-JP" altLang="en-US" sz="1600" dirty="0" smtClean="0">
                <a:latin typeface="Meiryo UI" panose="020B0604030504040204" pitchFamily="50" charset="-128"/>
                <a:ea typeface="Meiryo UI" panose="020B0604030504040204" pitchFamily="50" charset="-128"/>
              </a:rPr>
              <a:t>を作成・公表</a:t>
            </a:r>
            <a:r>
              <a:rPr lang="ja-JP" altLang="en-US" sz="1600" dirty="0">
                <a:latin typeface="Meiryo UI" panose="020B0604030504040204" pitchFamily="50" charset="-128"/>
                <a:ea typeface="Meiryo UI" panose="020B0604030504040204" pitchFamily="50" charset="-128"/>
              </a:rPr>
              <a:t>して頂ける</a:t>
            </a:r>
            <a:r>
              <a:rPr lang="ja-JP" altLang="en-US" sz="1600" dirty="0" smtClean="0">
                <a:latin typeface="Meiryo UI" panose="020B0604030504040204" pitchFamily="50" charset="-128"/>
                <a:ea typeface="Meiryo UI" panose="020B0604030504040204" pitchFamily="50" charset="-128"/>
              </a:rPr>
              <a:t>よう、よろしくお願い申し上げます。</a:t>
            </a:r>
            <a:endParaRPr lang="en-US" altLang="ja-JP" sz="1600" dirty="0" smtClean="0">
              <a:latin typeface="Meiryo UI" panose="020B0604030504040204" pitchFamily="50" charset="-128"/>
              <a:ea typeface="Meiryo UI" panose="020B0604030504040204" pitchFamily="50" charset="-128"/>
            </a:endParaRPr>
          </a:p>
        </p:txBody>
      </p:sp>
      <p:sp>
        <p:nvSpPr>
          <p:cNvPr id="8" name="スライド番号プレースホルダー 3"/>
          <p:cNvSpPr>
            <a:spLocks noGrp="1"/>
          </p:cNvSpPr>
          <p:nvPr>
            <p:ph type="sldNum" sz="quarter" idx="12"/>
          </p:nvPr>
        </p:nvSpPr>
        <p:spPr>
          <a:xfrm>
            <a:off x="5333657" y="9369937"/>
            <a:ext cx="1543050" cy="527403"/>
          </a:xfrm>
        </p:spPr>
        <p:txBody>
          <a:bodyPr/>
          <a:lstStyle/>
          <a:p>
            <a:fld id="{338C1766-B22D-4C58-84DC-3184E28ECBE7}" type="slidenum">
              <a:rPr kumimoji="1" lang="ja-JP" altLang="en-US" sz="1400" smtClean="0">
                <a:solidFill>
                  <a:schemeClr val="tx1"/>
                </a:solidFill>
                <a:latin typeface="Meiryo UI" panose="020B0604030504040204" pitchFamily="50" charset="-128"/>
                <a:ea typeface="Meiryo UI" panose="020B0604030504040204" pitchFamily="50" charset="-128"/>
              </a:rPr>
              <a:t>1</a:t>
            </a:fld>
            <a:endParaRPr kumimoji="1" lang="ja-JP" altLang="en-US" sz="1400" dirty="0">
              <a:solidFill>
                <a:schemeClr val="tx1"/>
              </a:solidFill>
              <a:latin typeface="Meiryo UI" panose="020B0604030504040204" pitchFamily="50" charset="-128"/>
              <a:ea typeface="Meiryo UI" panose="020B0604030504040204" pitchFamily="50" charset="-128"/>
            </a:endParaRPr>
          </a:p>
        </p:txBody>
      </p:sp>
      <p:cxnSp>
        <p:nvCxnSpPr>
          <p:cNvPr id="10" name="直線コネクタ 9">
            <a:extLst>
              <a:ext uri="{FF2B5EF4-FFF2-40B4-BE49-F238E27FC236}">
                <a16:creationId xmlns:a16="http://schemas.microsoft.com/office/drawing/2014/main" id="{0A54B659-3284-487D-AA45-E735227A6C45}"/>
              </a:ext>
            </a:extLst>
          </p:cNvPr>
          <p:cNvCxnSpPr/>
          <p:nvPr/>
        </p:nvCxnSpPr>
        <p:spPr>
          <a:xfrm>
            <a:off x="0" y="643633"/>
            <a:ext cx="6858000" cy="0"/>
          </a:xfrm>
          <a:prstGeom prst="line">
            <a:avLst/>
          </a:prstGeom>
          <a:ln w="98425" cmpd="tri">
            <a:solidFill>
              <a:srgbClr val="E46C0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71968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48232814-BD7E-42F7-9838-69DE6C2B845B}"/>
              </a:ext>
            </a:extLst>
          </p:cNvPr>
          <p:cNvSpPr txBox="1"/>
          <p:nvPr/>
        </p:nvSpPr>
        <p:spPr>
          <a:xfrm>
            <a:off x="1151774" y="181968"/>
            <a:ext cx="4554452" cy="461665"/>
          </a:xfrm>
          <a:prstGeom prst="rect">
            <a:avLst/>
          </a:prstGeom>
          <a:noFill/>
        </p:spPr>
        <p:txBody>
          <a:bodyPr wrap="none" rtlCol="0">
            <a:spAutoFit/>
          </a:bodyPr>
          <a:lstStyle/>
          <a:p>
            <a:pPr algn="ctr"/>
            <a:r>
              <a:rPr kumimoji="1" lang="ja-JP" altLang="en-US" sz="2400" b="1" dirty="0">
                <a:latin typeface="Meiryo UI" panose="020B0604030504040204" pitchFamily="50" charset="-128"/>
                <a:ea typeface="Meiryo UI" panose="020B0604030504040204" pitchFamily="50" charset="-128"/>
              </a:rPr>
              <a:t>パートナーシップ構築宣言の</a:t>
            </a:r>
            <a:r>
              <a:rPr kumimoji="1" lang="ja-JP" altLang="en-US" sz="2400" b="1" dirty="0" smtClean="0">
                <a:latin typeface="Meiryo UI" panose="020B0604030504040204" pitchFamily="50" charset="-128"/>
                <a:ea typeface="Meiryo UI" panose="020B0604030504040204" pitchFamily="50" charset="-128"/>
              </a:rPr>
              <a:t>ひな形</a:t>
            </a:r>
            <a:endParaRPr kumimoji="1" lang="ja-JP" altLang="en-US" sz="2400" b="1" dirty="0">
              <a:latin typeface="Meiryo UI" panose="020B0604030504040204" pitchFamily="50" charset="-128"/>
              <a:ea typeface="Meiryo UI" panose="020B0604030504040204" pitchFamily="50" charset="-128"/>
            </a:endParaRPr>
          </a:p>
        </p:txBody>
      </p:sp>
      <p:sp>
        <p:nvSpPr>
          <p:cNvPr id="10" name="スライド番号プレースホルダー 3"/>
          <p:cNvSpPr txBox="1">
            <a:spLocks/>
          </p:cNvSpPr>
          <p:nvPr/>
        </p:nvSpPr>
        <p:spPr>
          <a:xfrm>
            <a:off x="5325804" y="9362078"/>
            <a:ext cx="1543050" cy="52740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38C1766-B22D-4C58-84DC-3184E28ECBE7}" type="slidenum">
              <a:rPr kumimoji="1" lang="ja-JP" altLang="en-US" sz="1400" smtClean="0">
                <a:solidFill>
                  <a:schemeClr val="tx1"/>
                </a:solidFill>
                <a:latin typeface="Meiryo UI" panose="020B0604030504040204" pitchFamily="50" charset="-128"/>
                <a:ea typeface="Meiryo UI" panose="020B0604030504040204" pitchFamily="50" charset="-128"/>
              </a:rPr>
              <a:pPr/>
              <a:t>2</a:t>
            </a:fld>
            <a:endParaRPr kumimoji="1" lang="ja-JP" altLang="en-US" sz="1400" dirty="0">
              <a:solidFill>
                <a:schemeClr val="tx1"/>
              </a:solidFill>
              <a:latin typeface="Meiryo UI" panose="020B0604030504040204" pitchFamily="50" charset="-128"/>
              <a:ea typeface="Meiryo UI" panose="020B0604030504040204" pitchFamily="50" charset="-128"/>
            </a:endParaRPr>
          </a:p>
        </p:txBody>
      </p:sp>
      <p:cxnSp>
        <p:nvCxnSpPr>
          <p:cNvPr id="11" name="直線コネクタ 10">
            <a:extLst>
              <a:ext uri="{FF2B5EF4-FFF2-40B4-BE49-F238E27FC236}">
                <a16:creationId xmlns:a16="http://schemas.microsoft.com/office/drawing/2014/main" id="{0A54B659-3284-487D-AA45-E735227A6C45}"/>
              </a:ext>
            </a:extLst>
          </p:cNvPr>
          <p:cNvCxnSpPr/>
          <p:nvPr/>
        </p:nvCxnSpPr>
        <p:spPr>
          <a:xfrm>
            <a:off x="0" y="643633"/>
            <a:ext cx="6858000" cy="0"/>
          </a:xfrm>
          <a:prstGeom prst="line">
            <a:avLst/>
          </a:prstGeom>
          <a:ln w="98425" cmpd="tri">
            <a:solidFill>
              <a:srgbClr val="E46C0A"/>
            </a:solidFil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90501" y="821721"/>
            <a:ext cx="5994400" cy="8840094"/>
          </a:xfrm>
          <a:prstGeom prst="rect">
            <a:avLst/>
          </a:prstGeom>
          <a:solidFill>
            <a:schemeClr val="bg1">
              <a:lumMod val="95000"/>
            </a:schemeClr>
          </a:solidFill>
          <a:ln w="12700">
            <a:solidFill>
              <a:schemeClr val="bg1">
                <a:lumMod val="65000"/>
              </a:schemeClr>
            </a:solidFill>
          </a:ln>
        </p:spPr>
        <p:txBody>
          <a:bodyPr wrap="square" lIns="72000" tIns="72000" rIns="72000" bIns="72000" rtlCol="0">
            <a:spAutoFit/>
          </a:bodyPr>
          <a:lstStyle/>
          <a:p>
            <a:pPr algn="ctr"/>
            <a:r>
              <a:rPr lang="ja-JP" altLang="en-US" sz="1400" b="1" dirty="0" smtClean="0">
                <a:latin typeface="Meiryo UI" panose="020B0604030504040204" pitchFamily="50" charset="-128"/>
                <a:ea typeface="Meiryo UI" panose="020B0604030504040204" pitchFamily="50" charset="-128"/>
              </a:rPr>
              <a:t>「パートナーシップ構築宣言」</a:t>
            </a:r>
            <a:r>
              <a:rPr lang="ja-JP" altLang="ja-JP" sz="1400" b="1" dirty="0">
                <a:latin typeface="Meiryo UI" panose="020B0604030504040204" pitchFamily="50" charset="-128"/>
                <a:ea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endParaRPr>
          </a:p>
          <a:p>
            <a:pPr algn="ctr"/>
            <a:endParaRPr lang="en-US" altLang="ja-JP" sz="600" b="1" dirty="0" smtClean="0">
              <a:latin typeface="Meiryo UI" panose="020B0604030504040204" pitchFamily="50" charset="-128"/>
              <a:ea typeface="Meiryo UI" panose="020B0604030504040204" pitchFamily="50" charset="-128"/>
            </a:endParaRPr>
          </a:p>
          <a:p>
            <a:r>
              <a:rPr lang="ja-JP" altLang="ja-JP" sz="1100" dirty="0" smtClean="0">
                <a:latin typeface="Meiryo UI" panose="020B0604030504040204" pitchFamily="50" charset="-128"/>
                <a:ea typeface="Meiryo UI" panose="020B0604030504040204" pitchFamily="50" charset="-128"/>
              </a:rPr>
              <a:t>当社</a:t>
            </a:r>
            <a:r>
              <a:rPr lang="ja-JP" altLang="ja-JP" sz="1100" dirty="0">
                <a:latin typeface="Meiryo UI" panose="020B0604030504040204" pitchFamily="50" charset="-128"/>
                <a:ea typeface="Meiryo UI" panose="020B0604030504040204" pitchFamily="50" charset="-128"/>
              </a:rPr>
              <a:t>は、サプライチェーンの取引先の皆様や価値創造を図る事業者の皆様との連携・共存共栄を進めることで、新たなパートナーシップを構築するため、以下の項目に重点的に取り組むことを宣言します。</a:t>
            </a:r>
          </a:p>
          <a:p>
            <a:r>
              <a:rPr lang="en-US" altLang="ja-JP" sz="1100" b="1" dirty="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pPr lvl="0"/>
            <a:r>
              <a:rPr lang="ja-JP" altLang="en-US" sz="1100" b="1" dirty="0" smtClean="0">
                <a:latin typeface="Meiryo UI" panose="020B0604030504040204" pitchFamily="50" charset="-128"/>
                <a:ea typeface="Meiryo UI" panose="020B0604030504040204" pitchFamily="50" charset="-128"/>
              </a:rPr>
              <a:t>１．　</a:t>
            </a:r>
            <a:r>
              <a:rPr lang="ja-JP" altLang="ja-JP" sz="1100" b="1" dirty="0" smtClean="0">
                <a:latin typeface="Meiryo UI" panose="020B0604030504040204" pitchFamily="50" charset="-128"/>
                <a:ea typeface="Meiryo UI" panose="020B0604030504040204" pitchFamily="50" charset="-128"/>
              </a:rPr>
              <a:t>サプライチェーン</a:t>
            </a:r>
            <a:r>
              <a:rPr lang="ja-JP" altLang="ja-JP" sz="1100" b="1" dirty="0">
                <a:latin typeface="Meiryo UI" panose="020B0604030504040204" pitchFamily="50" charset="-128"/>
                <a:ea typeface="Meiryo UI" panose="020B0604030504040204" pitchFamily="50" charset="-128"/>
              </a:rPr>
              <a:t>全体の共存共栄と規模・系列等を越えた新たな連携</a:t>
            </a:r>
          </a:p>
          <a:p>
            <a:r>
              <a:rPr lang="ja-JP" altLang="ja-JP" sz="1100" dirty="0">
                <a:latin typeface="Meiryo UI" panose="020B0604030504040204" pitchFamily="50" charset="-128"/>
                <a:ea typeface="Meiryo UI" panose="020B0604030504040204" pitchFamily="50" charset="-128"/>
              </a:rPr>
              <a:t>直接の取引先を通じてその先の取引先に働きかける（「</a:t>
            </a:r>
            <a:r>
              <a:rPr lang="en-US" altLang="ja-JP" sz="1100" dirty="0">
                <a:latin typeface="Meiryo UI" panose="020B0604030504040204" pitchFamily="50" charset="-128"/>
                <a:ea typeface="Meiryo UI" panose="020B0604030504040204" pitchFamily="50" charset="-128"/>
              </a:rPr>
              <a:t>Tier N</a:t>
            </a:r>
            <a:r>
              <a:rPr lang="ja-JP" altLang="ja-JP" sz="1100" dirty="0">
                <a:latin typeface="Meiryo UI" panose="020B0604030504040204" pitchFamily="50" charset="-128"/>
                <a:ea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rPr>
              <a:t>Tier N+1</a:t>
            </a:r>
            <a:r>
              <a:rPr lang="ja-JP" altLang="ja-JP" sz="1100" dirty="0">
                <a:latin typeface="Meiryo UI" panose="020B0604030504040204" pitchFamily="50" charset="-128"/>
                <a:ea typeface="Meiryo UI" panose="020B0604030504040204" pitchFamily="50" charset="-128"/>
              </a:rPr>
              <a:t>」へ）ことにより、サプライチェーン全体での付加価値向上に取り組むとともに、既存の取引関係や企業規模等を超えた連携により、取引先との共存共栄の構築を目指します。その際、災害時等の事業継続や働き方改革の観点から、取引先のテレワーク導入や</a:t>
            </a:r>
            <a:r>
              <a:rPr lang="en-US" altLang="ja-JP" sz="1100" dirty="0">
                <a:latin typeface="Meiryo UI" panose="020B0604030504040204" pitchFamily="50" charset="-128"/>
                <a:ea typeface="Meiryo UI" panose="020B0604030504040204" pitchFamily="50" charset="-128"/>
              </a:rPr>
              <a:t>BCP</a:t>
            </a:r>
            <a:r>
              <a:rPr lang="ja-JP" altLang="ja-JP" sz="1100" dirty="0">
                <a:latin typeface="Meiryo UI" panose="020B0604030504040204" pitchFamily="50" charset="-128"/>
                <a:ea typeface="Meiryo UI" panose="020B0604030504040204" pitchFamily="50" charset="-128"/>
              </a:rPr>
              <a:t>（事業継続計画）策定の助言等の支援も進めます。</a:t>
            </a:r>
          </a:p>
          <a:p>
            <a:r>
              <a:rPr lang="en-US" altLang="ja-JP" sz="1100" dirty="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r>
              <a:rPr lang="ja-JP" altLang="ja-JP" sz="1100" dirty="0">
                <a:latin typeface="Meiryo UI" panose="020B0604030504040204" pitchFamily="50" charset="-128"/>
                <a:ea typeface="Meiryo UI" panose="020B0604030504040204" pitchFamily="50" charset="-128"/>
              </a:rPr>
              <a:t>（個別項目）</a:t>
            </a:r>
          </a:p>
          <a:p>
            <a:r>
              <a:rPr lang="en-US" altLang="ja-JP" sz="1100" dirty="0" smtClean="0">
                <a:latin typeface="Meiryo UI" panose="020B0604030504040204" pitchFamily="50" charset="-128"/>
                <a:ea typeface="Meiryo UI" panose="020B0604030504040204" pitchFamily="50" charset="-128"/>
              </a:rPr>
              <a:t>a</a:t>
            </a:r>
            <a:r>
              <a:rPr lang="en-US" altLang="ja-JP" sz="1100" dirty="0">
                <a:latin typeface="Meiryo UI" panose="020B0604030504040204" pitchFamily="50" charset="-128"/>
                <a:ea typeface="Meiryo UI" panose="020B0604030504040204" pitchFamily="50" charset="-128"/>
              </a:rPr>
              <a:t>.</a:t>
            </a:r>
            <a:r>
              <a:rPr lang="ja-JP" altLang="ja-JP" sz="1100" dirty="0">
                <a:latin typeface="Meiryo UI" panose="020B0604030504040204" pitchFamily="50" charset="-128"/>
                <a:ea typeface="Meiryo UI" panose="020B0604030504040204" pitchFamily="50" charset="-128"/>
              </a:rPr>
              <a:t>企業間の連携（オープンイノベーション、</a:t>
            </a:r>
            <a:r>
              <a:rPr lang="en-US" altLang="ja-JP" sz="1100" dirty="0">
                <a:latin typeface="Meiryo UI" panose="020B0604030504040204" pitchFamily="50" charset="-128"/>
                <a:ea typeface="Meiryo UI" panose="020B0604030504040204" pitchFamily="50" charset="-128"/>
              </a:rPr>
              <a:t>M&amp;A</a:t>
            </a:r>
            <a:r>
              <a:rPr lang="ja-JP" altLang="ja-JP" sz="1100" dirty="0">
                <a:latin typeface="Meiryo UI" panose="020B0604030504040204" pitchFamily="50" charset="-128"/>
                <a:ea typeface="Meiryo UI" panose="020B0604030504040204" pitchFamily="50" charset="-128"/>
              </a:rPr>
              <a:t>等の事業承継支援　等）</a:t>
            </a:r>
          </a:p>
          <a:p>
            <a:r>
              <a:rPr lang="en-US" altLang="ja-JP" sz="1100" dirty="0">
                <a:latin typeface="Meiryo UI" panose="020B0604030504040204" pitchFamily="50" charset="-128"/>
                <a:ea typeface="Meiryo UI" panose="020B0604030504040204" pitchFamily="50" charset="-128"/>
              </a:rPr>
              <a:t>b.IT</a:t>
            </a:r>
            <a:r>
              <a:rPr lang="ja-JP" altLang="ja-JP" sz="1100" dirty="0">
                <a:latin typeface="Meiryo UI" panose="020B0604030504040204" pitchFamily="50" charset="-128"/>
                <a:ea typeface="Meiryo UI" panose="020B0604030504040204" pitchFamily="50" charset="-128"/>
              </a:rPr>
              <a:t>実装支援（共通</a:t>
            </a:r>
            <a:r>
              <a:rPr lang="en-US" altLang="ja-JP" sz="1100" dirty="0">
                <a:latin typeface="Meiryo UI" panose="020B0604030504040204" pitchFamily="50" charset="-128"/>
                <a:ea typeface="Meiryo UI" panose="020B0604030504040204" pitchFamily="50" charset="-128"/>
              </a:rPr>
              <a:t>EDI</a:t>
            </a:r>
            <a:r>
              <a:rPr lang="ja-JP" altLang="ja-JP" sz="1100" dirty="0">
                <a:latin typeface="Meiryo UI" panose="020B0604030504040204" pitchFamily="50" charset="-128"/>
                <a:ea typeface="Meiryo UI" panose="020B0604030504040204" pitchFamily="50" charset="-128"/>
              </a:rPr>
              <a:t>の構築、データの相互利用、</a:t>
            </a:r>
            <a:r>
              <a:rPr lang="en-US" altLang="ja-JP" sz="1100" dirty="0">
                <a:latin typeface="Meiryo UI" panose="020B0604030504040204" pitchFamily="50" charset="-128"/>
                <a:ea typeface="Meiryo UI" panose="020B0604030504040204" pitchFamily="50" charset="-128"/>
              </a:rPr>
              <a:t>IT</a:t>
            </a:r>
            <a:r>
              <a:rPr lang="ja-JP" altLang="ja-JP" sz="1100" dirty="0">
                <a:latin typeface="Meiryo UI" panose="020B0604030504040204" pitchFamily="50" charset="-128"/>
                <a:ea typeface="Meiryo UI" panose="020B0604030504040204" pitchFamily="50" charset="-128"/>
              </a:rPr>
              <a:t>人材の育成支援　等）</a:t>
            </a:r>
          </a:p>
          <a:p>
            <a:r>
              <a:rPr lang="en-US" altLang="ja-JP" sz="1100" dirty="0">
                <a:latin typeface="Meiryo UI" panose="020B0604030504040204" pitchFamily="50" charset="-128"/>
                <a:ea typeface="Meiryo UI" panose="020B0604030504040204" pitchFamily="50" charset="-128"/>
              </a:rPr>
              <a:t>c.</a:t>
            </a:r>
            <a:r>
              <a:rPr lang="ja-JP" altLang="ja-JP" sz="1100" dirty="0">
                <a:latin typeface="Meiryo UI" panose="020B0604030504040204" pitchFamily="50" charset="-128"/>
                <a:ea typeface="Meiryo UI" panose="020B0604030504040204" pitchFamily="50" charset="-128"/>
              </a:rPr>
              <a:t>専門人材マッチング</a:t>
            </a:r>
          </a:p>
          <a:p>
            <a:r>
              <a:rPr lang="en-US" altLang="ja-JP" sz="1050" dirty="0">
                <a:latin typeface="Meiryo UI" panose="020B0604030504040204" pitchFamily="50" charset="-128"/>
                <a:ea typeface="Meiryo UI" panose="020B0604030504040204" pitchFamily="50" charset="-128"/>
              </a:rPr>
              <a:t> </a:t>
            </a:r>
            <a:endParaRPr lang="ja-JP" altLang="ja-JP" sz="1050" dirty="0">
              <a:latin typeface="Meiryo UI" panose="020B0604030504040204" pitchFamily="50" charset="-128"/>
              <a:ea typeface="Meiryo UI" panose="020B0604030504040204" pitchFamily="50" charset="-128"/>
            </a:endParaRPr>
          </a:p>
          <a:p>
            <a:pPr lvl="0"/>
            <a:r>
              <a:rPr lang="ja-JP" altLang="en-US" sz="1200" b="1" dirty="0" smtClean="0">
                <a:latin typeface="Meiryo UI" panose="020B0604030504040204" pitchFamily="50" charset="-128"/>
                <a:ea typeface="Meiryo UI" panose="020B0604030504040204" pitchFamily="50" charset="-128"/>
              </a:rPr>
              <a:t>２．　</a:t>
            </a:r>
            <a:r>
              <a:rPr lang="ja-JP" altLang="ja-JP" sz="1200" b="1" dirty="0" smtClean="0">
                <a:latin typeface="Meiryo UI" panose="020B0604030504040204" pitchFamily="50" charset="-128"/>
                <a:ea typeface="Meiryo UI" panose="020B0604030504040204" pitchFamily="50" charset="-128"/>
              </a:rPr>
              <a:t>「</a:t>
            </a:r>
            <a:r>
              <a:rPr lang="ja-JP" altLang="ja-JP" sz="1200" b="1" dirty="0">
                <a:latin typeface="Meiryo UI" panose="020B0604030504040204" pitchFamily="50" charset="-128"/>
                <a:ea typeface="Meiryo UI" panose="020B0604030504040204" pitchFamily="50" charset="-128"/>
              </a:rPr>
              <a:t>振興基準」の遵守</a:t>
            </a:r>
            <a:endParaRPr lang="ja-JP" altLang="ja-JP" sz="1200" dirty="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a:t>
            </a:r>
            <a:r>
              <a:rPr lang="ja-JP" altLang="ja-JP" sz="1100" dirty="0" smtClean="0">
                <a:latin typeface="Meiryo UI" panose="020B0604030504040204" pitchFamily="50" charset="-128"/>
                <a:ea typeface="Meiryo UI" panose="020B0604030504040204" pitchFamily="50" charset="-128"/>
              </a:rPr>
              <a:t>親事</a:t>
            </a:r>
            <a:r>
              <a:rPr lang="ja-JP" altLang="ja-JP" sz="1100" dirty="0">
                <a:latin typeface="Meiryo UI" panose="020B0604030504040204" pitchFamily="50" charset="-128"/>
                <a:ea typeface="Meiryo UI" panose="020B0604030504040204" pitchFamily="50" charset="-128"/>
              </a:rPr>
              <a:t>業者と下請事業者との望ましい取引慣行（下請中小企業振興法に基づく「振興基準」）を遵守し、取引先とのパートナーシップ構築の妨げとなる取引慣行や商慣行の是正に積極的に取り組みます。</a:t>
            </a:r>
          </a:p>
          <a:p>
            <a:r>
              <a:rPr lang="en-US" altLang="ja-JP" sz="1100" dirty="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r>
              <a:rPr lang="ja-JP" altLang="ja-JP" sz="1100" b="1" dirty="0">
                <a:latin typeface="Meiryo UI" panose="020B0604030504040204" pitchFamily="50" charset="-128"/>
                <a:ea typeface="Meiryo UI" panose="020B0604030504040204" pitchFamily="50" charset="-128"/>
              </a:rPr>
              <a:t>①価格決定方法</a:t>
            </a:r>
            <a:endParaRPr lang="ja-JP" altLang="ja-JP" sz="1100" dirty="0">
              <a:latin typeface="Meiryo UI" panose="020B0604030504040204" pitchFamily="50" charset="-128"/>
              <a:ea typeface="Meiryo UI" panose="020B0604030504040204" pitchFamily="50" charset="-128"/>
            </a:endParaRPr>
          </a:p>
          <a:p>
            <a:r>
              <a:rPr lang="ja-JP" altLang="ja-JP"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ja-JP" altLang="ja-JP" sz="1100" dirty="0" smtClean="0">
                <a:latin typeface="Meiryo UI" panose="020B0604030504040204" pitchFamily="50" charset="-128"/>
                <a:ea typeface="Meiryo UI" panose="020B0604030504040204" pitchFamily="50" charset="-128"/>
              </a:rPr>
              <a:t>不合理</a:t>
            </a:r>
            <a:r>
              <a:rPr lang="ja-JP" altLang="ja-JP" sz="1100" dirty="0">
                <a:latin typeface="Meiryo UI" panose="020B0604030504040204" pitchFamily="50" charset="-128"/>
                <a:ea typeface="Meiryo UI" panose="020B0604030504040204" pitchFamily="50" charset="-128"/>
              </a:rPr>
              <a:t>な原価低減要請を行いません。取引対価の決定に当たっては、下請事業者から協議の申入れがあった場合には協議に応じ、労務費上昇分の影響を考慮するなど下請事業者の適正な利益を含むよう、十分に協議します。取引対価の決定を含め契約に当たっては、親事業者は契約条件の書面等による明示・交付を行います。</a:t>
            </a:r>
          </a:p>
          <a:p>
            <a:r>
              <a:rPr lang="en-US" altLang="ja-JP" sz="1100" dirty="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r>
              <a:rPr lang="ja-JP" altLang="ja-JP" sz="1100" b="1" dirty="0">
                <a:latin typeface="Meiryo UI" panose="020B0604030504040204" pitchFamily="50" charset="-128"/>
                <a:ea typeface="Meiryo UI" panose="020B0604030504040204" pitchFamily="50" charset="-128"/>
              </a:rPr>
              <a:t>②型管理などのコスト負担　</a:t>
            </a:r>
            <a:endParaRPr lang="en-US" altLang="ja-JP" sz="1100" b="1" dirty="0" smtClean="0">
              <a:latin typeface="Meiryo UI" panose="020B0604030504040204" pitchFamily="50" charset="-128"/>
              <a:ea typeface="Meiryo UI" panose="020B0604030504040204" pitchFamily="50" charset="-128"/>
            </a:endParaRPr>
          </a:p>
          <a:p>
            <a:r>
              <a:rPr lang="ja-JP" altLang="ja-JP" sz="1100" dirty="0">
                <a:latin typeface="Meiryo UI" panose="020B0604030504040204" pitchFamily="50" charset="-128"/>
                <a:ea typeface="Meiryo UI" panose="020B0604030504040204" pitchFamily="50" charset="-128"/>
              </a:rPr>
              <a:t>　　契約のひな形を参考に型取引を行い、不要な型の廃棄を促進するとともに、下請事業者に対して型の無償保管要請を行いません。</a:t>
            </a:r>
          </a:p>
          <a:p>
            <a:r>
              <a:rPr lang="en-US" altLang="ja-JP" sz="1100" dirty="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r>
              <a:rPr lang="ja-JP" altLang="ja-JP" sz="1100" b="1" dirty="0">
                <a:latin typeface="Meiryo UI" panose="020B0604030504040204" pitchFamily="50" charset="-128"/>
                <a:ea typeface="Meiryo UI" panose="020B0604030504040204" pitchFamily="50" charset="-128"/>
              </a:rPr>
              <a:t>③手形などの支払条件</a:t>
            </a:r>
            <a:endParaRPr lang="ja-JP" altLang="ja-JP" sz="1100" dirty="0">
              <a:latin typeface="Meiryo UI" panose="020B0604030504040204" pitchFamily="50" charset="-128"/>
              <a:ea typeface="Meiryo UI" panose="020B0604030504040204" pitchFamily="50" charset="-128"/>
            </a:endParaRPr>
          </a:p>
          <a:p>
            <a:r>
              <a:rPr lang="ja-JP" altLang="ja-JP" sz="1100" dirty="0">
                <a:latin typeface="Meiryo UI" panose="020B0604030504040204" pitchFamily="50" charset="-128"/>
                <a:ea typeface="Meiryo UI" panose="020B0604030504040204" pitchFamily="50" charset="-128"/>
              </a:rPr>
              <a:t>　　下請代金は可能な限り現金で支払います。手形で支払う場合には、割引料等を下請事業者の負担とせず、また、将来的には支払サイトを</a:t>
            </a:r>
            <a:r>
              <a:rPr lang="en-US" altLang="ja-JP" sz="1100" dirty="0">
                <a:latin typeface="Meiryo UI" panose="020B0604030504040204" pitchFamily="50" charset="-128"/>
                <a:ea typeface="Meiryo UI" panose="020B0604030504040204" pitchFamily="50" charset="-128"/>
              </a:rPr>
              <a:t>60</a:t>
            </a:r>
            <a:r>
              <a:rPr lang="ja-JP" altLang="ja-JP" sz="1100" dirty="0">
                <a:latin typeface="Meiryo UI" panose="020B0604030504040204" pitchFamily="50" charset="-128"/>
                <a:ea typeface="Meiryo UI" panose="020B0604030504040204" pitchFamily="50" charset="-128"/>
              </a:rPr>
              <a:t>日以内とするよう努めます。</a:t>
            </a:r>
          </a:p>
          <a:p>
            <a:r>
              <a:rPr lang="en-US" altLang="ja-JP" sz="1100" dirty="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r>
              <a:rPr lang="ja-JP" altLang="ja-JP" sz="1100" b="1" dirty="0">
                <a:latin typeface="Meiryo UI" panose="020B0604030504040204" pitchFamily="50" charset="-128"/>
                <a:ea typeface="Meiryo UI" panose="020B0604030504040204" pitchFamily="50" charset="-128"/>
              </a:rPr>
              <a:t>④知的財産・ノウハウ</a:t>
            </a:r>
            <a:endParaRPr lang="ja-JP" altLang="ja-JP" sz="1100" dirty="0">
              <a:latin typeface="Meiryo UI" panose="020B0604030504040204" pitchFamily="50" charset="-128"/>
              <a:ea typeface="Meiryo UI" panose="020B0604030504040204" pitchFamily="50" charset="-128"/>
            </a:endParaRPr>
          </a:p>
          <a:p>
            <a:r>
              <a:rPr lang="ja-JP" altLang="ja-JP" sz="1100" dirty="0">
                <a:latin typeface="Meiryo UI" panose="020B0604030504040204" pitchFamily="50" charset="-128"/>
                <a:ea typeface="Meiryo UI" panose="020B0604030504040204" pitchFamily="50" charset="-128"/>
              </a:rPr>
              <a:t>　　片務的な秘密保持契約の締結、取引上の立場を利用したノウハウの開示や知的財産権の無償譲渡などは求めません。</a:t>
            </a:r>
          </a:p>
          <a:p>
            <a:r>
              <a:rPr lang="en-US" altLang="ja-JP" sz="1100" dirty="0">
                <a:latin typeface="Meiryo UI" panose="020B0604030504040204" pitchFamily="50" charset="-128"/>
                <a:ea typeface="Meiryo UI" panose="020B0604030504040204" pitchFamily="50" charset="-128"/>
              </a:rPr>
              <a:t> </a:t>
            </a:r>
            <a:r>
              <a:rPr lang="en-US" altLang="ja-JP" sz="1100" b="1" dirty="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r>
              <a:rPr lang="ja-JP" altLang="ja-JP" sz="1100" b="1" dirty="0">
                <a:latin typeface="Meiryo UI" panose="020B0604030504040204" pitchFamily="50" charset="-128"/>
                <a:ea typeface="Meiryo UI" panose="020B0604030504040204" pitchFamily="50" charset="-128"/>
              </a:rPr>
              <a:t>⑤働き方改革等に伴うしわ寄せ</a:t>
            </a:r>
            <a:endParaRPr lang="ja-JP" altLang="ja-JP" sz="1100" dirty="0">
              <a:latin typeface="Meiryo UI" panose="020B0604030504040204" pitchFamily="50" charset="-128"/>
              <a:ea typeface="Meiryo UI" panose="020B0604030504040204" pitchFamily="50" charset="-128"/>
            </a:endParaRPr>
          </a:p>
          <a:p>
            <a:r>
              <a:rPr lang="ja-JP" altLang="ja-JP" sz="1100" dirty="0">
                <a:latin typeface="Meiryo UI" panose="020B0604030504040204" pitchFamily="50" charset="-128"/>
                <a:ea typeface="Meiryo UI" panose="020B0604030504040204" pitchFamily="50" charset="-128"/>
              </a:rPr>
              <a:t>　　取引先も働き方改革に対応できるよう、下請事業者に対して、適正なコスト負担を伴わない短納期発注や急な仕様変更を行いません。災害時等においては、下請事業者に取引上一方的な負担を押し付けないように、また、事業再開時等には、できる限り取引関係の継続等に配慮します。</a:t>
            </a:r>
          </a:p>
          <a:p>
            <a:r>
              <a:rPr lang="en-US" altLang="ja-JP" sz="1100" dirty="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r>
              <a:rPr lang="ja-JP" altLang="ja-JP" sz="1200" b="1" dirty="0">
                <a:latin typeface="Meiryo UI" panose="020B0604030504040204" pitchFamily="50" charset="-128"/>
                <a:ea typeface="Meiryo UI" panose="020B0604030504040204" pitchFamily="50" charset="-128"/>
              </a:rPr>
              <a:t>３</a:t>
            </a:r>
            <a:r>
              <a:rPr lang="ja-JP"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　</a:t>
            </a:r>
            <a:r>
              <a:rPr lang="ja-JP" altLang="ja-JP" sz="1200" b="1" dirty="0" smtClean="0">
                <a:latin typeface="Meiryo UI" panose="020B0604030504040204" pitchFamily="50" charset="-128"/>
                <a:ea typeface="Meiryo UI" panose="020B0604030504040204" pitchFamily="50" charset="-128"/>
              </a:rPr>
              <a:t>その他</a:t>
            </a:r>
            <a:r>
              <a:rPr lang="ja-JP" altLang="ja-JP" sz="1200" b="1" dirty="0">
                <a:latin typeface="Meiryo UI" panose="020B0604030504040204" pitchFamily="50" charset="-128"/>
                <a:ea typeface="Meiryo UI" panose="020B0604030504040204" pitchFamily="50" charset="-128"/>
              </a:rPr>
              <a:t>（任意記載）</a:t>
            </a:r>
          </a:p>
          <a:p>
            <a:r>
              <a:rPr lang="ja-JP" altLang="ja-JP" sz="1100" dirty="0">
                <a:latin typeface="Meiryo UI" panose="020B0604030504040204" pitchFamily="50" charset="-128"/>
                <a:ea typeface="Meiryo UI" panose="020B0604030504040204" pitchFamily="50" charset="-128"/>
              </a:rPr>
              <a:t>（例）取引先満足度調査の実施、事業活動を通じて得られた利益やコストダウン等の成果配分を取引先との間で</a:t>
            </a:r>
            <a:r>
              <a:rPr lang="en-US" altLang="ja-JP" sz="1100" dirty="0">
                <a:latin typeface="Meiryo UI" panose="020B0604030504040204" pitchFamily="50" charset="-128"/>
                <a:ea typeface="Meiryo UI" panose="020B0604030504040204" pitchFamily="50" charset="-128"/>
              </a:rPr>
              <a:t>‟50/50</a:t>
            </a:r>
            <a:r>
              <a:rPr lang="ja-JP" altLang="ja-JP" sz="1100" dirty="0">
                <a:latin typeface="Meiryo UI" panose="020B0604030504040204" pitchFamily="50" charset="-128"/>
                <a:ea typeface="Meiryo UI" panose="020B0604030504040204" pitchFamily="50" charset="-128"/>
              </a:rPr>
              <a:t>（ﾌｨﾌﾃｨ・ﾌｨﾌﾃｨ）“とする、「ホワイト物流」に関する「自主行動宣言」を表明済み 等</a:t>
            </a:r>
          </a:p>
          <a:p>
            <a:endParaRPr lang="en-US" altLang="ja-JP" sz="1100" dirty="0" smtClean="0">
              <a:latin typeface="Meiryo UI" panose="020B0604030504040204" pitchFamily="50" charset="-128"/>
              <a:ea typeface="Meiryo UI" panose="020B0604030504040204" pitchFamily="50" charset="-128"/>
            </a:endParaRPr>
          </a:p>
          <a:p>
            <a:pPr algn="r"/>
            <a:r>
              <a:rPr lang="ja-JP" altLang="ja-JP" sz="1100" dirty="0" smtClean="0">
                <a:latin typeface="Meiryo UI" panose="020B0604030504040204" pitchFamily="50" charset="-128"/>
                <a:ea typeface="Meiryo UI" panose="020B0604030504040204" pitchFamily="50" charset="-128"/>
              </a:rPr>
              <a:t>○年</a:t>
            </a:r>
            <a:r>
              <a:rPr lang="ja-JP" altLang="ja-JP" sz="1100" dirty="0">
                <a:latin typeface="Meiryo UI" panose="020B0604030504040204" pitchFamily="50" charset="-128"/>
                <a:ea typeface="Meiryo UI" panose="020B0604030504040204" pitchFamily="50" charset="-128"/>
              </a:rPr>
              <a:t>○月○日</a:t>
            </a:r>
          </a:p>
          <a:p>
            <a:r>
              <a:rPr lang="ja-JP" altLang="ja-JP" sz="1100" dirty="0">
                <a:latin typeface="Meiryo UI" panose="020B0604030504040204" pitchFamily="50" charset="-128"/>
                <a:ea typeface="Meiryo UI" panose="020B0604030504040204" pitchFamily="50" charset="-128"/>
              </a:rPr>
              <a:t>　　　　　　</a:t>
            </a:r>
            <a:r>
              <a:rPr lang="ja-JP" altLang="ja-JP" sz="1100" u="heavy" dirty="0">
                <a:latin typeface="Meiryo UI" panose="020B0604030504040204" pitchFamily="50" charset="-128"/>
                <a:ea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endParaRPr>
          </a:p>
          <a:p>
            <a:r>
              <a:rPr lang="en-US" altLang="ja-JP" sz="1100" dirty="0" smtClean="0">
                <a:latin typeface="Meiryo UI" panose="020B0604030504040204" pitchFamily="50" charset="-128"/>
                <a:ea typeface="Meiryo UI" panose="020B0604030504040204" pitchFamily="50" charset="-128"/>
              </a:rPr>
              <a:t>		</a:t>
            </a:r>
            <a:r>
              <a:rPr lang="en-US" altLang="ja-JP" sz="1100" u="heavy" dirty="0" smtClean="0">
                <a:latin typeface="Meiryo UI" panose="020B0604030504040204" pitchFamily="50" charset="-128"/>
                <a:ea typeface="Meiryo UI" panose="020B0604030504040204" pitchFamily="50" charset="-128"/>
              </a:rPr>
              <a:t>______________</a:t>
            </a:r>
            <a:r>
              <a:rPr lang="en-US" altLang="ja-JP" sz="1100" dirty="0" smtClean="0">
                <a:latin typeface="Meiryo UI" panose="020B0604030504040204" pitchFamily="50" charset="-128"/>
                <a:ea typeface="Meiryo UI" panose="020B0604030504040204" pitchFamily="50" charset="-128"/>
              </a:rPr>
              <a:t>	      </a:t>
            </a:r>
            <a:r>
              <a:rPr lang="en-US" altLang="ja-JP" sz="1100" u="heavy" dirty="0" smtClean="0">
                <a:latin typeface="Meiryo UI" panose="020B0604030504040204" pitchFamily="50" charset="-128"/>
                <a:ea typeface="Meiryo UI" panose="020B0604030504040204" pitchFamily="50" charset="-128"/>
              </a:rPr>
              <a:t>________________________</a:t>
            </a:r>
          </a:p>
          <a:p>
            <a:pPr algn="ctr"/>
            <a:r>
              <a:rPr lang="ja-JP" altLang="ja-JP" sz="1100" dirty="0" smtClean="0">
                <a:latin typeface="Meiryo UI" panose="020B0604030504040204" pitchFamily="50" charset="-128"/>
                <a:ea typeface="Meiryo UI" panose="020B0604030504040204" pitchFamily="50" charset="-128"/>
              </a:rPr>
              <a:t>企</a:t>
            </a:r>
            <a:r>
              <a:rPr lang="ja-JP" altLang="ja-JP" sz="1100" dirty="0">
                <a:latin typeface="Meiryo UI" panose="020B0604030504040204" pitchFamily="50" charset="-128"/>
                <a:ea typeface="Meiryo UI" panose="020B0604030504040204" pitchFamily="50" charset="-128"/>
              </a:rPr>
              <a:t>　業　名　　　　　</a:t>
            </a:r>
            <a:r>
              <a:rPr lang="en-US" altLang="ja-JP" sz="1100" dirty="0" smtClean="0">
                <a:latin typeface="Meiryo UI" panose="020B0604030504040204" pitchFamily="50" charset="-128"/>
                <a:ea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 </a:t>
            </a:r>
            <a:r>
              <a:rPr lang="ja-JP" altLang="ja-JP" sz="1100" dirty="0" smtClean="0">
                <a:latin typeface="Meiryo UI" panose="020B0604030504040204" pitchFamily="50" charset="-128"/>
                <a:ea typeface="Meiryo UI" panose="020B0604030504040204" pitchFamily="50" charset="-128"/>
              </a:rPr>
              <a:t>役職</a:t>
            </a:r>
            <a:r>
              <a:rPr lang="ja-JP" altLang="ja-JP" sz="1100" dirty="0">
                <a:latin typeface="Meiryo UI" panose="020B0604030504040204" pitchFamily="50" charset="-128"/>
                <a:ea typeface="Meiryo UI" panose="020B0604030504040204" pitchFamily="50" charset="-128"/>
              </a:rPr>
              <a:t>・氏名（代表権を有する者</a:t>
            </a:r>
            <a:r>
              <a:rPr lang="ja-JP" altLang="ja-JP" sz="1100" dirty="0" smtClean="0">
                <a:latin typeface="Meiryo UI" panose="020B0604030504040204" pitchFamily="50" charset="-128"/>
                <a:ea typeface="Meiryo UI" panose="020B0604030504040204" pitchFamily="50" charset="-128"/>
              </a:rPr>
              <a:t>）</a:t>
            </a:r>
            <a:endParaRPr lang="ja-JP" altLang="ja-JP" sz="1100" dirty="0">
              <a:latin typeface="Meiryo UI" panose="020B0604030504040204" pitchFamily="50" charset="-128"/>
              <a:ea typeface="Meiryo UI" panose="020B0604030504040204" pitchFamily="50" charset="-128"/>
            </a:endParaRPr>
          </a:p>
        </p:txBody>
      </p:sp>
      <p:sp>
        <p:nvSpPr>
          <p:cNvPr id="6" name="右矢印 5"/>
          <p:cNvSpPr/>
          <p:nvPr/>
        </p:nvSpPr>
        <p:spPr>
          <a:xfrm>
            <a:off x="6050915" y="1533673"/>
            <a:ext cx="694057" cy="591483"/>
          </a:xfrm>
          <a:prstGeom prst="rightArrow">
            <a:avLst/>
          </a:prstGeom>
          <a:solidFill>
            <a:srgbClr val="FABD8A"/>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l"/>
            <a:endParaRPr kumimoji="1" lang="ja-JP" altLang="en-US" sz="2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6129177" y="1637425"/>
            <a:ext cx="632536" cy="307777"/>
          </a:xfrm>
          <a:prstGeom prst="rect">
            <a:avLst/>
          </a:prstGeom>
          <a:noFill/>
        </p:spPr>
        <p:txBody>
          <a:bodyPr wrap="square" rtlCol="0">
            <a:spAutoFit/>
          </a:bodyPr>
          <a:lstStyle/>
          <a:p>
            <a:r>
              <a:rPr kumimoji="1" lang="en-US" altLang="ja-JP" sz="1400" b="1" dirty="0" smtClean="0">
                <a:solidFill>
                  <a:schemeClr val="bg2">
                    <a:lumMod val="25000"/>
                  </a:schemeClr>
                </a:solidFill>
                <a:latin typeface="Meiryo UI" panose="020B0604030504040204" pitchFamily="50" charset="-128"/>
                <a:ea typeface="Meiryo UI" panose="020B0604030504040204" pitchFamily="50" charset="-128"/>
              </a:rPr>
              <a:t>p.</a:t>
            </a:r>
            <a:r>
              <a:rPr kumimoji="1" lang="ja-JP" altLang="en-US" sz="1400" b="1" dirty="0" smtClean="0">
                <a:solidFill>
                  <a:schemeClr val="bg2">
                    <a:lumMod val="25000"/>
                  </a:schemeClr>
                </a:solidFill>
                <a:latin typeface="Meiryo UI" panose="020B0604030504040204" pitchFamily="50" charset="-128"/>
                <a:ea typeface="Meiryo UI" panose="020B0604030504040204" pitchFamily="50" charset="-128"/>
              </a:rPr>
              <a:t>３</a:t>
            </a:r>
            <a:endParaRPr kumimoji="1" lang="ja-JP" altLang="en-US" sz="1400" b="1" dirty="0">
              <a:solidFill>
                <a:schemeClr val="bg2">
                  <a:lumMod val="25000"/>
                </a:schemeClr>
              </a:solidFill>
              <a:latin typeface="Meiryo UI" panose="020B0604030504040204" pitchFamily="50" charset="-128"/>
              <a:ea typeface="Meiryo UI" panose="020B0604030504040204" pitchFamily="50" charset="-128"/>
            </a:endParaRPr>
          </a:p>
        </p:txBody>
      </p:sp>
      <p:sp>
        <p:nvSpPr>
          <p:cNvPr id="24" name="右矢印 23"/>
          <p:cNvSpPr/>
          <p:nvPr/>
        </p:nvSpPr>
        <p:spPr>
          <a:xfrm>
            <a:off x="6083841" y="8020074"/>
            <a:ext cx="694057" cy="577825"/>
          </a:xfrm>
          <a:prstGeom prst="rightArrow">
            <a:avLst/>
          </a:prstGeom>
          <a:solidFill>
            <a:srgbClr val="FABD8A"/>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l"/>
            <a:endParaRPr kumimoji="1" lang="ja-JP" altLang="en-US" sz="2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5" name="テキスト ボックス 24"/>
          <p:cNvSpPr txBox="1"/>
          <p:nvPr/>
        </p:nvSpPr>
        <p:spPr>
          <a:xfrm>
            <a:off x="6174623" y="8114501"/>
            <a:ext cx="790187" cy="307777"/>
          </a:xfrm>
          <a:prstGeom prst="rect">
            <a:avLst/>
          </a:prstGeom>
          <a:noFill/>
        </p:spPr>
        <p:txBody>
          <a:bodyPr wrap="square" rtlCol="0">
            <a:spAutoFit/>
          </a:bodyPr>
          <a:lstStyle/>
          <a:p>
            <a:r>
              <a:rPr kumimoji="1" lang="en-US" altLang="ja-JP" sz="1400" b="1" dirty="0" smtClean="0">
                <a:solidFill>
                  <a:schemeClr val="bg2">
                    <a:lumMod val="25000"/>
                  </a:schemeClr>
                </a:solidFill>
                <a:latin typeface="Meiryo UI" panose="020B0604030504040204" pitchFamily="50" charset="-128"/>
                <a:ea typeface="Meiryo UI" panose="020B0604030504040204" pitchFamily="50" charset="-128"/>
              </a:rPr>
              <a:t>p.</a:t>
            </a:r>
            <a:r>
              <a:rPr kumimoji="1" lang="ja-JP" altLang="en-US" sz="1400" b="1" dirty="0" smtClean="0">
                <a:solidFill>
                  <a:schemeClr val="bg2">
                    <a:lumMod val="25000"/>
                  </a:schemeClr>
                </a:solidFill>
                <a:latin typeface="Meiryo UI" panose="020B0604030504040204" pitchFamily="50" charset="-128"/>
                <a:ea typeface="Meiryo UI" panose="020B0604030504040204" pitchFamily="50" charset="-128"/>
              </a:rPr>
              <a:t>５</a:t>
            </a:r>
            <a:endParaRPr kumimoji="1" lang="ja-JP" altLang="en-US" sz="1400" b="1" dirty="0">
              <a:solidFill>
                <a:schemeClr val="bg2">
                  <a:lumMod val="25000"/>
                </a:schemeClr>
              </a:solidFill>
              <a:latin typeface="Meiryo UI" panose="020B0604030504040204" pitchFamily="50" charset="-128"/>
              <a:ea typeface="Meiryo UI" panose="020B0604030504040204" pitchFamily="50" charset="-128"/>
            </a:endParaRPr>
          </a:p>
        </p:txBody>
      </p:sp>
      <p:sp>
        <p:nvSpPr>
          <p:cNvPr id="26" name="右矢印 25"/>
          <p:cNvSpPr/>
          <p:nvPr/>
        </p:nvSpPr>
        <p:spPr>
          <a:xfrm>
            <a:off x="6089015" y="3552973"/>
            <a:ext cx="694057" cy="591483"/>
          </a:xfrm>
          <a:prstGeom prst="rightArrow">
            <a:avLst/>
          </a:prstGeom>
          <a:solidFill>
            <a:srgbClr val="FABD8A"/>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l"/>
            <a:endParaRPr kumimoji="1" lang="ja-JP" altLang="en-US" sz="2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7" name="テキスト ボックス 26"/>
          <p:cNvSpPr txBox="1"/>
          <p:nvPr/>
        </p:nvSpPr>
        <p:spPr>
          <a:xfrm>
            <a:off x="6167277" y="3656725"/>
            <a:ext cx="632536" cy="307777"/>
          </a:xfrm>
          <a:prstGeom prst="rect">
            <a:avLst/>
          </a:prstGeom>
          <a:noFill/>
        </p:spPr>
        <p:txBody>
          <a:bodyPr wrap="square" rtlCol="0">
            <a:spAutoFit/>
          </a:bodyPr>
          <a:lstStyle/>
          <a:p>
            <a:r>
              <a:rPr kumimoji="1" lang="en-US" altLang="ja-JP" sz="1400" b="1" dirty="0" smtClean="0">
                <a:solidFill>
                  <a:schemeClr val="bg2">
                    <a:lumMod val="25000"/>
                  </a:schemeClr>
                </a:solidFill>
                <a:latin typeface="Meiryo UI" panose="020B0604030504040204" pitchFamily="50" charset="-128"/>
                <a:ea typeface="Meiryo UI" panose="020B0604030504040204" pitchFamily="50" charset="-128"/>
              </a:rPr>
              <a:t>p.</a:t>
            </a:r>
            <a:r>
              <a:rPr kumimoji="1" lang="ja-JP" altLang="en-US" sz="1400" b="1" dirty="0" smtClean="0">
                <a:solidFill>
                  <a:schemeClr val="bg2">
                    <a:lumMod val="25000"/>
                  </a:schemeClr>
                </a:solidFill>
                <a:latin typeface="Meiryo UI" panose="020B0604030504040204" pitchFamily="50" charset="-128"/>
                <a:ea typeface="Meiryo UI" panose="020B0604030504040204" pitchFamily="50" charset="-128"/>
              </a:rPr>
              <a:t>４</a:t>
            </a:r>
            <a:endParaRPr kumimoji="1" lang="ja-JP" altLang="en-US" sz="1400" b="1" dirty="0">
              <a:solidFill>
                <a:schemeClr val="bg2">
                  <a:lumMod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87041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67EDC7B3-1E4F-4530-9EAF-A457174D0F79}"/>
              </a:ext>
            </a:extLst>
          </p:cNvPr>
          <p:cNvSpPr/>
          <p:nvPr/>
        </p:nvSpPr>
        <p:spPr>
          <a:xfrm>
            <a:off x="279000" y="4721131"/>
            <a:ext cx="6300000" cy="4911365"/>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1400" b="1" dirty="0" smtClean="0">
                <a:solidFill>
                  <a:schemeClr val="accent1">
                    <a:lumMod val="75000"/>
                  </a:schemeClr>
                </a:solidFill>
                <a:latin typeface="Meiryo UI" panose="020B0604030504040204" pitchFamily="50" charset="-128"/>
                <a:ea typeface="Meiryo UI" panose="020B0604030504040204" pitchFamily="50" charset="-128"/>
              </a:rPr>
              <a:t>【</a:t>
            </a:r>
            <a:r>
              <a:rPr kumimoji="1" lang="ja-JP" altLang="en-US" sz="1400" b="1" dirty="0" smtClean="0">
                <a:solidFill>
                  <a:schemeClr val="accent1">
                    <a:lumMod val="75000"/>
                  </a:schemeClr>
                </a:solidFill>
                <a:latin typeface="Meiryo UI" panose="020B0604030504040204" pitchFamily="50" charset="-128"/>
                <a:ea typeface="Meiryo UI" panose="020B0604030504040204" pitchFamily="50" charset="-128"/>
              </a:rPr>
              <a:t>定型部分</a:t>
            </a:r>
            <a:r>
              <a:rPr kumimoji="1" lang="en-US" altLang="ja-JP" sz="1400" b="1" dirty="0" smtClean="0">
                <a:solidFill>
                  <a:schemeClr val="accent1">
                    <a:lumMod val="75000"/>
                  </a:schemeClr>
                </a:solidFill>
                <a:latin typeface="Meiryo UI" panose="020B0604030504040204" pitchFamily="50" charset="-128"/>
                <a:ea typeface="Meiryo UI" panose="020B0604030504040204" pitchFamily="50" charset="-128"/>
              </a:rPr>
              <a:t>】</a:t>
            </a: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・定形部分については、原則そのまま引用し、記載してください。</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en-US" altLang="zh-TW" sz="1400" b="1" dirty="0" smtClean="0">
                <a:solidFill>
                  <a:schemeClr val="accent6">
                    <a:lumMod val="50000"/>
                  </a:schemeClr>
                </a:solidFill>
                <a:latin typeface="Meiryo UI" panose="020B0604030504040204" pitchFamily="50" charset="-128"/>
                <a:ea typeface="Meiryo UI" panose="020B0604030504040204" pitchFamily="50" charset="-128"/>
              </a:rPr>
              <a:t>【</a:t>
            </a:r>
            <a:r>
              <a:rPr kumimoji="1" lang="zh-TW" altLang="en-US" sz="1400" b="1" dirty="0">
                <a:solidFill>
                  <a:schemeClr val="accent6">
                    <a:lumMod val="50000"/>
                  </a:schemeClr>
                </a:solidFill>
                <a:latin typeface="Meiryo UI" panose="020B0604030504040204" pitchFamily="50" charset="-128"/>
                <a:ea typeface="Meiryo UI" panose="020B0604030504040204" pitchFamily="50" charset="-128"/>
              </a:rPr>
              <a:t>個別記載部分</a:t>
            </a:r>
            <a:r>
              <a:rPr kumimoji="1" lang="en-US" altLang="zh-TW" sz="1400" b="1" dirty="0" smtClean="0">
                <a:solidFill>
                  <a:schemeClr val="accent6">
                    <a:lumMod val="50000"/>
                  </a:schemeClr>
                </a:solidFill>
                <a:latin typeface="Meiryo UI" panose="020B0604030504040204" pitchFamily="50" charset="-128"/>
                <a:ea typeface="Meiryo UI" panose="020B0604030504040204" pitchFamily="50" charset="-128"/>
              </a:rPr>
              <a:t>】</a:t>
            </a:r>
          </a:p>
          <a:p>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a</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c</a:t>
            </a:r>
            <a:r>
              <a:rPr kumimoji="1" lang="ja-JP" altLang="en-US" sz="1400" dirty="0" smtClean="0">
                <a:solidFill>
                  <a:schemeClr val="tx1"/>
                </a:solidFill>
                <a:latin typeface="Meiryo UI" panose="020B0604030504040204" pitchFamily="50" charset="-128"/>
                <a:ea typeface="Meiryo UI" panose="020B0604030504040204" pitchFamily="50" charset="-128"/>
              </a:rPr>
              <a:t>の項目のうち、取り組む内容を選択し、具体的な内容を記載ください。（複数選択可）</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（記載例）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179388" indent="-179388"/>
            <a:r>
              <a:rPr kumimoji="1" lang="ja-JP" altLang="en-US" sz="1400" dirty="0" smtClean="0">
                <a:solidFill>
                  <a:schemeClr val="tx1"/>
                </a:solidFill>
                <a:latin typeface="Meiryo UI" panose="020B0604030504040204" pitchFamily="50" charset="-128"/>
                <a:ea typeface="Meiryo UI" panose="020B0604030504040204" pitchFamily="50" charset="-128"/>
              </a:rPr>
              <a:t>・オープンイノベーションを活用した新規事業創出に取り組む。</a:t>
            </a:r>
          </a:p>
          <a:p>
            <a:pPr marL="179388" indent="-179388"/>
            <a:r>
              <a:rPr kumimoji="1" lang="ja-JP" altLang="en-US" sz="1400" dirty="0" smtClean="0">
                <a:solidFill>
                  <a:schemeClr val="tx1"/>
                </a:solidFill>
                <a:latin typeface="Meiryo UI" panose="020B0604030504040204" pitchFamily="50" charset="-128"/>
                <a:ea typeface="Meiryo UI" panose="020B0604030504040204" pitchFamily="50" charset="-128"/>
              </a:rPr>
              <a:t>・サプライチェーン全体の情報共有・可視化による業務効率化を行う。</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179388" indent="-179388"/>
            <a:r>
              <a:rPr kumimoji="1" lang="ja-JP" altLang="en-US" sz="1400" dirty="0" smtClean="0">
                <a:solidFill>
                  <a:schemeClr val="tx1"/>
                </a:solidFill>
                <a:latin typeface="Meiryo UI" panose="020B0604030504040204" pitchFamily="50" charset="-128"/>
                <a:ea typeface="Meiryo UI" panose="020B0604030504040204" pitchFamily="50" charset="-128"/>
              </a:rPr>
              <a:t>・取引先からの出向者をチーム化し、ものづくり改革活動など人財育成活動を推進する。</a:t>
            </a:r>
          </a:p>
          <a:p>
            <a:pPr marL="179388" indent="-179388"/>
            <a:endParaRPr kumimoji="1" lang="ja-JP" altLang="en-US" sz="1400" dirty="0">
              <a:solidFill>
                <a:schemeClr val="tx1"/>
              </a:solidFill>
              <a:latin typeface="Meiryo UI" panose="020B0604030504040204" pitchFamily="50" charset="-128"/>
              <a:ea typeface="Meiryo UI" panose="020B0604030504040204" pitchFamily="50" charset="-128"/>
            </a:endParaRPr>
          </a:p>
          <a:p>
            <a:pPr marL="179388" indent="-179388"/>
            <a:r>
              <a:rPr kumimoji="1" lang="ja-JP" altLang="en-US" sz="1400" dirty="0" smtClean="0">
                <a:solidFill>
                  <a:schemeClr val="tx1"/>
                </a:solidFill>
                <a:latin typeface="Meiryo UI" panose="020B0604030504040204" pitchFamily="50" charset="-128"/>
                <a:ea typeface="Meiryo UI" panose="020B0604030504040204" pitchFamily="50" charset="-128"/>
              </a:rPr>
              <a:t>（取組の参考例）</a:t>
            </a:r>
          </a:p>
          <a:p>
            <a:pPr marL="179388" indent="-179388"/>
            <a:r>
              <a:rPr kumimoji="1" lang="ja-JP" altLang="en-US" sz="1400" dirty="0" smtClean="0">
                <a:solidFill>
                  <a:schemeClr val="tx1"/>
                </a:solidFill>
                <a:latin typeface="Meiryo UI" panose="020B0604030504040204" pitchFamily="50" charset="-128"/>
                <a:ea typeface="Meiryo UI" panose="020B0604030504040204" pitchFamily="50" charset="-128"/>
              </a:rPr>
              <a:t>「価値創造企業に関する賢人会議」（中小企業庁）配布資料より　</a:t>
            </a:r>
          </a:p>
          <a:p>
            <a:pPr marL="179388" indent="-179388"/>
            <a:r>
              <a:rPr kumimoji="1" lang="ja-JP" altLang="en-US" sz="1400" dirty="0" smtClean="0">
                <a:solidFill>
                  <a:schemeClr val="tx1"/>
                </a:solidFill>
                <a:latin typeface="Meiryo UI" panose="020B0604030504040204" pitchFamily="50" charset="-128"/>
                <a:ea typeface="Meiryo UI" panose="020B0604030504040204" pitchFamily="50" charset="-128"/>
              </a:rPr>
              <a:t>　＜第</a:t>
            </a: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回資料　</a:t>
            </a:r>
            <a:r>
              <a:rPr kumimoji="1" lang="en-US" altLang="ja-JP" sz="1400" dirty="0" smtClean="0">
                <a:solidFill>
                  <a:schemeClr val="tx1"/>
                </a:solidFill>
                <a:latin typeface="Meiryo UI" panose="020B0604030504040204" pitchFamily="50" charset="-128"/>
                <a:ea typeface="Meiryo UI" panose="020B0604030504040204" pitchFamily="50" charset="-128"/>
              </a:rPr>
              <a:t>P7</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21</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hlinkClick r:id="rId2"/>
              </a:rPr>
              <a:t> </a:t>
            </a:r>
            <a:r>
              <a:rPr lang="en-US" altLang="ja-JP" sz="1400" dirty="0">
                <a:latin typeface="Meiryo UI" panose="020B0604030504040204" pitchFamily="50" charset="-128"/>
                <a:ea typeface="Meiryo UI" panose="020B0604030504040204" pitchFamily="50" charset="-128"/>
                <a:hlinkClick r:id="rId2"/>
              </a:rPr>
              <a:t>https://</a:t>
            </a:r>
            <a:r>
              <a:rPr lang="en-US" altLang="ja-JP" sz="1400" dirty="0" smtClean="0">
                <a:latin typeface="Meiryo UI" panose="020B0604030504040204" pitchFamily="50" charset="-128"/>
                <a:ea typeface="Meiryo UI" panose="020B0604030504040204" pitchFamily="50" charset="-128"/>
                <a:hlinkClick r:id="rId2"/>
              </a:rPr>
              <a:t>www.chusho.meti.go.jp/koukai/kenkyukai/kenjinkaigi/2019/download/191203kenjinkaigi04.pdf</a:t>
            </a:r>
            <a:r>
              <a:rPr lang="ja-JP" altLang="en-US" sz="1400" dirty="0" smtClean="0">
                <a:latin typeface="Meiryo UI" panose="020B0604030504040204" pitchFamily="50" charset="-128"/>
                <a:ea typeface="Meiryo UI" panose="020B0604030504040204" pitchFamily="50" charset="-128"/>
              </a:rPr>
              <a:t>　（）（</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  ＜第</a:t>
            </a:r>
            <a:r>
              <a:rPr kumimoji="1" lang="en-US" altLang="ja-JP" sz="1400" dirty="0" smtClean="0">
                <a:solidFill>
                  <a:schemeClr val="tx1"/>
                </a:solidFill>
                <a:latin typeface="Meiryo UI" panose="020B0604030504040204" pitchFamily="50" charset="-128"/>
                <a:ea typeface="Meiryo UI" panose="020B0604030504040204" pitchFamily="50" charset="-128"/>
              </a:rPr>
              <a:t>2</a:t>
            </a:r>
            <a:r>
              <a:rPr kumimoji="1" lang="ja-JP" altLang="en-US" sz="1400" dirty="0" smtClean="0">
                <a:solidFill>
                  <a:schemeClr val="tx1"/>
                </a:solidFill>
                <a:latin typeface="Meiryo UI" panose="020B0604030504040204" pitchFamily="50" charset="-128"/>
                <a:ea typeface="Meiryo UI" panose="020B0604030504040204" pitchFamily="50" charset="-128"/>
              </a:rPr>
              <a:t>回資料　</a:t>
            </a:r>
            <a:r>
              <a:rPr kumimoji="1" lang="en-US" altLang="ja-JP" sz="1400" dirty="0" smtClean="0">
                <a:solidFill>
                  <a:schemeClr val="tx1"/>
                </a:solidFill>
                <a:latin typeface="Meiryo UI" panose="020B0604030504040204" pitchFamily="50" charset="-128"/>
                <a:ea typeface="Meiryo UI" panose="020B0604030504040204" pitchFamily="50" charset="-128"/>
              </a:rPr>
              <a:t>P3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8</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179388"/>
            <a:r>
              <a:rPr lang="en-US" altLang="ja-JP" sz="1400" dirty="0" smtClean="0">
                <a:latin typeface="Meiryo UI" panose="020B0604030504040204" pitchFamily="50" charset="-128"/>
                <a:ea typeface="Meiryo UI" panose="020B0604030504040204" pitchFamily="50" charset="-128"/>
                <a:hlinkClick r:id="rId3"/>
              </a:rPr>
              <a:t>https</a:t>
            </a:r>
            <a:r>
              <a:rPr lang="en-US" altLang="ja-JP" sz="1400" dirty="0">
                <a:latin typeface="Meiryo UI" panose="020B0604030504040204" pitchFamily="50" charset="-128"/>
                <a:ea typeface="Meiryo UI" panose="020B0604030504040204" pitchFamily="50" charset="-128"/>
                <a:hlinkClick r:id="rId3"/>
              </a:rPr>
              <a:t>://www.chusho.meti.go.jp/koukai/kenkyukai/kenjinkaigi/2020/download/200123kenjinkaigi03.pdf</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48232814-BD7E-42F7-9838-69DE6C2B845B}"/>
              </a:ext>
            </a:extLst>
          </p:cNvPr>
          <p:cNvSpPr txBox="1"/>
          <p:nvPr/>
        </p:nvSpPr>
        <p:spPr>
          <a:xfrm>
            <a:off x="216300" y="118336"/>
            <a:ext cx="6477000" cy="707886"/>
          </a:xfrm>
          <a:prstGeom prst="rect">
            <a:avLst/>
          </a:prstGeom>
          <a:noFill/>
        </p:spPr>
        <p:txBody>
          <a:bodyPr wrap="square" rtlCol="0">
            <a:spAutoFit/>
          </a:bodyPr>
          <a:lstStyle/>
          <a:p>
            <a:pPr marL="457200" indent="-457200" algn="ctr">
              <a:buAutoNum type="arabicDbPeriod"/>
            </a:pPr>
            <a:r>
              <a:rPr kumimoji="1" lang="ja-JP" altLang="en-US" sz="2000" b="1" dirty="0" smtClean="0">
                <a:latin typeface="Meiryo UI" panose="020B0604030504040204" pitchFamily="50" charset="-128"/>
                <a:ea typeface="Meiryo UI" panose="020B0604030504040204" pitchFamily="50" charset="-128"/>
              </a:rPr>
              <a:t>サプライチェーン</a:t>
            </a:r>
            <a:r>
              <a:rPr kumimoji="1" lang="ja-JP" altLang="en-US" sz="2000" b="1" dirty="0">
                <a:latin typeface="Meiryo UI" panose="020B0604030504040204" pitchFamily="50" charset="-128"/>
                <a:ea typeface="Meiryo UI" panose="020B0604030504040204" pitchFamily="50" charset="-128"/>
              </a:rPr>
              <a:t>全体の共存共栄</a:t>
            </a:r>
            <a:r>
              <a:rPr kumimoji="1" lang="ja-JP" altLang="en-US" sz="2000" b="1" dirty="0" smtClean="0">
                <a:latin typeface="Meiryo UI" panose="020B0604030504040204" pitchFamily="50" charset="-128"/>
                <a:ea typeface="Meiryo UI" panose="020B0604030504040204" pitchFamily="50" charset="-128"/>
              </a:rPr>
              <a:t>と</a:t>
            </a:r>
            <a:endParaRPr kumimoji="1" lang="en-US" altLang="ja-JP" sz="2000" b="1" dirty="0" smtClean="0">
              <a:latin typeface="Meiryo UI" panose="020B0604030504040204" pitchFamily="50" charset="-128"/>
              <a:ea typeface="Meiryo UI" panose="020B0604030504040204" pitchFamily="50" charset="-128"/>
            </a:endParaRPr>
          </a:p>
          <a:p>
            <a:pPr algn="ctr"/>
            <a:r>
              <a:rPr kumimoji="1" lang="ja-JP" altLang="en-US" sz="2000" b="1" dirty="0" smtClean="0">
                <a:latin typeface="Meiryo UI" panose="020B0604030504040204" pitchFamily="50" charset="-128"/>
                <a:ea typeface="Meiryo UI" panose="020B0604030504040204" pitchFamily="50" charset="-128"/>
              </a:rPr>
              <a:t>規模</a:t>
            </a:r>
            <a:r>
              <a:rPr kumimoji="1" lang="ja-JP" altLang="en-US" sz="2000" b="1" dirty="0">
                <a:latin typeface="Meiryo UI" panose="020B0604030504040204" pitchFamily="50" charset="-128"/>
                <a:ea typeface="Meiryo UI" panose="020B0604030504040204" pitchFamily="50" charset="-128"/>
              </a:rPr>
              <a:t>・系列等を越えた新たな連携</a:t>
            </a:r>
          </a:p>
        </p:txBody>
      </p:sp>
      <p:sp>
        <p:nvSpPr>
          <p:cNvPr id="13" name="コンテンツ プレースホルダー 2"/>
          <p:cNvSpPr>
            <a:spLocks noGrp="1"/>
          </p:cNvSpPr>
          <p:nvPr>
            <p:ph idx="1"/>
          </p:nvPr>
        </p:nvSpPr>
        <p:spPr>
          <a:xfrm>
            <a:off x="279000" y="1082355"/>
            <a:ext cx="6300000" cy="3261045"/>
          </a:xfrm>
          <a:solidFill>
            <a:schemeClr val="bg1">
              <a:lumMod val="95000"/>
            </a:schemeClr>
          </a:solidFill>
          <a:ln w="57150">
            <a:noFill/>
          </a:ln>
        </p:spPr>
        <p:txBody>
          <a:bodyPr lIns="72000" tIns="72000" rIns="72000" bIns="72000">
            <a:normAutofit fontScale="92500" lnSpcReduction="10000"/>
          </a:bodyPr>
          <a:lstStyle/>
          <a:p>
            <a:pPr marL="0" indent="0">
              <a:lnSpc>
                <a:spcPct val="120000"/>
              </a:lnSpc>
              <a:spcBef>
                <a:spcPts val="0"/>
              </a:spcBef>
              <a:buNone/>
            </a:pPr>
            <a:r>
              <a:rPr lang="en-US" altLang="ja-JP" sz="1400" b="1" dirty="0" smtClean="0">
                <a:solidFill>
                  <a:schemeClr val="accent1">
                    <a:lumMod val="75000"/>
                  </a:schemeClr>
                </a:solidFill>
                <a:latin typeface="Meiryo UI" panose="020B0604030504040204" pitchFamily="50" charset="-128"/>
                <a:ea typeface="Meiryo UI" panose="020B0604030504040204" pitchFamily="50" charset="-128"/>
              </a:rPr>
              <a:t>【</a:t>
            </a:r>
            <a:r>
              <a:rPr lang="ja-JP" altLang="en-US" sz="1400" b="1" dirty="0" smtClean="0">
                <a:solidFill>
                  <a:schemeClr val="accent1">
                    <a:lumMod val="75000"/>
                  </a:schemeClr>
                </a:solidFill>
                <a:latin typeface="Meiryo UI" panose="020B0604030504040204" pitchFamily="50" charset="-128"/>
                <a:ea typeface="Meiryo UI" panose="020B0604030504040204" pitchFamily="50" charset="-128"/>
              </a:rPr>
              <a:t>定型部分</a:t>
            </a:r>
            <a:r>
              <a:rPr lang="en-US" altLang="ja-JP" sz="1400" b="1" dirty="0" smtClean="0">
                <a:solidFill>
                  <a:schemeClr val="accent1">
                    <a:lumMod val="75000"/>
                  </a:schemeClr>
                </a:solidFill>
                <a:latin typeface="Meiryo UI" panose="020B0604030504040204" pitchFamily="50" charset="-128"/>
                <a:ea typeface="Meiryo UI" panose="020B0604030504040204" pitchFamily="50" charset="-128"/>
              </a:rPr>
              <a:t>】</a:t>
            </a:r>
          </a:p>
          <a:p>
            <a:pPr marL="0" indent="0">
              <a:lnSpc>
                <a:spcPct val="120000"/>
              </a:lnSpc>
              <a:spcBef>
                <a:spcPts val="0"/>
              </a:spcBef>
              <a:buNone/>
            </a:pPr>
            <a:r>
              <a:rPr lang="ja-JP" altLang="en-US" sz="1400" dirty="0" smtClean="0">
                <a:latin typeface="Meiryo UI" panose="020B0604030504040204" pitchFamily="50" charset="-128"/>
                <a:ea typeface="Meiryo UI" panose="020B0604030504040204" pitchFamily="50" charset="-128"/>
              </a:rPr>
              <a:t>１</a:t>
            </a:r>
            <a:r>
              <a:rPr lang="ja-JP" altLang="en-US" sz="1400" dirty="0">
                <a:latin typeface="Meiryo UI" panose="020B0604030504040204" pitchFamily="50" charset="-128"/>
                <a:ea typeface="Meiryo UI" panose="020B0604030504040204" pitchFamily="50" charset="-128"/>
              </a:rPr>
              <a:t>． サプライチェーン全体の共存共栄と規模・系列等を越えた新たな連携</a:t>
            </a:r>
          </a:p>
          <a:p>
            <a:pPr marL="0" indent="0">
              <a:lnSpc>
                <a:spcPct val="120000"/>
              </a:lnSpc>
              <a:spcBef>
                <a:spcPts val="0"/>
              </a:spcBef>
              <a:buNone/>
            </a:pPr>
            <a:r>
              <a:rPr lang="ja-JP" altLang="en-US" sz="1400" dirty="0" smtClean="0">
                <a:latin typeface="Meiryo UI" panose="020B0604030504040204" pitchFamily="50" charset="-128"/>
                <a:ea typeface="Meiryo UI" panose="020B0604030504040204" pitchFamily="50" charset="-128"/>
              </a:rPr>
              <a:t>直接</a:t>
            </a:r>
            <a:r>
              <a:rPr lang="ja-JP" altLang="en-US" sz="1400" dirty="0">
                <a:latin typeface="Meiryo UI" panose="020B0604030504040204" pitchFamily="50" charset="-128"/>
                <a:ea typeface="Meiryo UI" panose="020B0604030504040204" pitchFamily="50" charset="-128"/>
              </a:rPr>
              <a:t>の取引先を通じてその先の取引先に働きかける（「</a:t>
            </a:r>
            <a:r>
              <a:rPr lang="en-US" altLang="ja-JP" sz="1400" dirty="0">
                <a:latin typeface="Meiryo UI" panose="020B0604030504040204" pitchFamily="50" charset="-128"/>
                <a:ea typeface="Meiryo UI" panose="020B0604030504040204" pitchFamily="50" charset="-128"/>
              </a:rPr>
              <a:t>Tier N</a:t>
            </a:r>
            <a:r>
              <a:rPr lang="ja-JP" altLang="en-US" sz="1400" dirty="0">
                <a:latin typeface="Meiryo UI" panose="020B0604030504040204" pitchFamily="50" charset="-128"/>
                <a:ea typeface="Meiryo UI" panose="020B0604030504040204" pitchFamily="50" charset="-128"/>
              </a:rPr>
              <a:t>」から「</a:t>
            </a:r>
            <a:r>
              <a:rPr lang="en-US" altLang="ja-JP" sz="1400" dirty="0">
                <a:latin typeface="Meiryo UI" panose="020B0604030504040204" pitchFamily="50" charset="-128"/>
                <a:ea typeface="Meiryo UI" panose="020B0604030504040204" pitchFamily="50" charset="-128"/>
              </a:rPr>
              <a:t>Tier N+1</a:t>
            </a:r>
            <a:r>
              <a:rPr lang="ja-JP" altLang="en-US" sz="1400" dirty="0">
                <a:latin typeface="Meiryo UI" panose="020B0604030504040204" pitchFamily="50" charset="-128"/>
                <a:ea typeface="Meiryo UI" panose="020B0604030504040204" pitchFamily="50" charset="-128"/>
              </a:rPr>
              <a:t>」へ）ことにより、サプライチェーン全体での付加価値向上に取り組むとともに、既存の取引関係や企業規模等を超えた連携により、取引先との共存共栄の構築を目指します。その際、災害時等の事業継続や働き方改革の観点から、取引先のテレワーク導入や</a:t>
            </a:r>
            <a:r>
              <a:rPr lang="en-US" altLang="ja-JP" sz="1400" dirty="0">
                <a:latin typeface="Meiryo UI" panose="020B0604030504040204" pitchFamily="50" charset="-128"/>
                <a:ea typeface="Meiryo UI" panose="020B0604030504040204" pitchFamily="50" charset="-128"/>
              </a:rPr>
              <a:t>BCP</a:t>
            </a:r>
            <a:r>
              <a:rPr lang="ja-JP" altLang="en-US" sz="1400" dirty="0">
                <a:latin typeface="Meiryo UI" panose="020B0604030504040204" pitchFamily="50" charset="-128"/>
                <a:ea typeface="Meiryo UI" panose="020B0604030504040204" pitchFamily="50" charset="-128"/>
              </a:rPr>
              <a:t>（事業継続計画）策定の助言等の支援も進めます</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marL="0" indent="0">
              <a:lnSpc>
                <a:spcPct val="120000"/>
              </a:lnSpc>
              <a:spcBef>
                <a:spcPts val="0"/>
              </a:spcBef>
              <a:buNone/>
            </a:pPr>
            <a:endParaRPr lang="ja-JP" altLang="en-US" sz="1400" dirty="0" smtClean="0">
              <a:latin typeface="Meiryo UI" panose="020B0604030504040204" pitchFamily="50" charset="-128"/>
              <a:ea typeface="Meiryo UI" panose="020B0604030504040204" pitchFamily="50" charset="-128"/>
            </a:endParaRPr>
          </a:p>
          <a:p>
            <a:pPr marL="0" indent="0">
              <a:lnSpc>
                <a:spcPct val="120000"/>
              </a:lnSpc>
              <a:spcBef>
                <a:spcPts val="0"/>
              </a:spcBef>
              <a:buNone/>
            </a:pPr>
            <a:r>
              <a:rPr lang="en-US" altLang="ja-JP" sz="1400" b="1" dirty="0" smtClean="0">
                <a:solidFill>
                  <a:schemeClr val="accent6">
                    <a:lumMod val="50000"/>
                  </a:schemeClr>
                </a:solidFill>
                <a:latin typeface="Meiryo UI" panose="020B0604030504040204" pitchFamily="50" charset="-128"/>
                <a:ea typeface="Meiryo UI" panose="020B0604030504040204" pitchFamily="50" charset="-128"/>
              </a:rPr>
              <a:t>【</a:t>
            </a:r>
            <a:r>
              <a:rPr lang="ja-JP" altLang="en-US" sz="1400" b="1" dirty="0" smtClean="0">
                <a:solidFill>
                  <a:schemeClr val="accent6">
                    <a:lumMod val="50000"/>
                  </a:schemeClr>
                </a:solidFill>
                <a:latin typeface="Meiryo UI" panose="020B0604030504040204" pitchFamily="50" charset="-128"/>
                <a:ea typeface="Meiryo UI" panose="020B0604030504040204" pitchFamily="50" charset="-128"/>
              </a:rPr>
              <a:t>個別記載部分</a:t>
            </a:r>
            <a:r>
              <a:rPr lang="en-US" altLang="ja-JP" sz="1400" b="1" dirty="0" smtClean="0">
                <a:solidFill>
                  <a:schemeClr val="accent6">
                    <a:lumMod val="50000"/>
                  </a:schemeClr>
                </a:solidFill>
                <a:latin typeface="Meiryo UI" panose="020B0604030504040204" pitchFamily="50" charset="-128"/>
                <a:ea typeface="Meiryo UI" panose="020B0604030504040204" pitchFamily="50" charset="-128"/>
              </a:rPr>
              <a:t>】</a:t>
            </a:r>
          </a:p>
          <a:p>
            <a:pPr marL="0" indent="0">
              <a:lnSpc>
                <a:spcPct val="120000"/>
              </a:lnSpc>
              <a:spcBef>
                <a:spcPts val="0"/>
              </a:spcBef>
              <a:buNone/>
            </a:pPr>
            <a:r>
              <a:rPr lang="zh-TW" altLang="en-US" sz="1400" dirty="0" smtClean="0">
                <a:latin typeface="Meiryo UI" panose="020B0604030504040204" pitchFamily="50" charset="-128"/>
                <a:ea typeface="Meiryo UI" panose="020B0604030504040204" pitchFamily="50" charset="-128"/>
              </a:rPr>
              <a:t>（</a:t>
            </a:r>
            <a:r>
              <a:rPr lang="zh-TW" altLang="en-US" sz="1400" dirty="0">
                <a:latin typeface="Meiryo UI" panose="020B0604030504040204" pitchFamily="50" charset="-128"/>
                <a:ea typeface="Meiryo UI" panose="020B0604030504040204" pitchFamily="50" charset="-128"/>
              </a:rPr>
              <a:t>個別項目</a:t>
            </a:r>
            <a:r>
              <a:rPr lang="zh-TW" altLang="en-US" sz="1400" dirty="0" smtClean="0">
                <a:latin typeface="Meiryo UI" panose="020B0604030504040204" pitchFamily="50" charset="-128"/>
                <a:ea typeface="Meiryo UI" panose="020B0604030504040204" pitchFamily="50" charset="-128"/>
              </a:rPr>
              <a:t>）</a:t>
            </a:r>
            <a:endParaRPr lang="en-US" altLang="zh-TW" sz="1400" dirty="0" smtClean="0">
              <a:latin typeface="Meiryo UI" panose="020B0604030504040204" pitchFamily="50" charset="-128"/>
              <a:ea typeface="Meiryo UI" panose="020B0604030504040204" pitchFamily="50" charset="-128"/>
            </a:endParaRPr>
          </a:p>
          <a:p>
            <a:pPr marL="0" indent="0">
              <a:lnSpc>
                <a:spcPct val="120000"/>
              </a:lnSpc>
              <a:spcBef>
                <a:spcPts val="0"/>
              </a:spcBef>
              <a:buNone/>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下記から積極的に取り組む項目を特定し、項目毎に取組内容を具体的に記載してください。</a:t>
            </a:r>
            <a:endParaRPr lang="zh-TW" altLang="en-US" sz="1400" dirty="0">
              <a:latin typeface="Meiryo UI" panose="020B0604030504040204" pitchFamily="50" charset="-128"/>
              <a:ea typeface="Meiryo UI" panose="020B0604030504040204" pitchFamily="50" charset="-128"/>
            </a:endParaRPr>
          </a:p>
          <a:p>
            <a:pPr marL="0" indent="0">
              <a:lnSpc>
                <a:spcPct val="120000"/>
              </a:lnSpc>
              <a:spcBef>
                <a:spcPts val="0"/>
              </a:spcBef>
              <a:buNone/>
            </a:pPr>
            <a:r>
              <a:rPr lang="en-US" altLang="ja-JP" sz="1400" dirty="0" smtClean="0">
                <a:latin typeface="Meiryo UI" panose="020B0604030504040204" pitchFamily="50" charset="-128"/>
                <a:ea typeface="Meiryo UI" panose="020B0604030504040204" pitchFamily="50" charset="-128"/>
              </a:rPr>
              <a:t>a</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企業間の連携（オープンイノベーション、</a:t>
            </a:r>
            <a:r>
              <a:rPr lang="en-US" altLang="ja-JP" sz="1400" dirty="0">
                <a:latin typeface="Meiryo UI" panose="020B0604030504040204" pitchFamily="50" charset="-128"/>
                <a:ea typeface="Meiryo UI" panose="020B0604030504040204" pitchFamily="50" charset="-128"/>
              </a:rPr>
              <a:t>M&amp;A</a:t>
            </a:r>
            <a:r>
              <a:rPr lang="ja-JP" altLang="en-US" sz="1400" dirty="0">
                <a:latin typeface="Meiryo UI" panose="020B0604030504040204" pitchFamily="50" charset="-128"/>
                <a:ea typeface="Meiryo UI" panose="020B0604030504040204" pitchFamily="50" charset="-128"/>
              </a:rPr>
              <a:t>等の事業承継支援等）</a:t>
            </a:r>
          </a:p>
          <a:p>
            <a:pPr marL="0" indent="0">
              <a:lnSpc>
                <a:spcPct val="120000"/>
              </a:lnSpc>
              <a:spcBef>
                <a:spcPts val="0"/>
              </a:spcBef>
              <a:buNone/>
            </a:pPr>
            <a:r>
              <a:rPr lang="en-US" altLang="ja-JP" sz="1400" dirty="0">
                <a:latin typeface="Meiryo UI" panose="020B0604030504040204" pitchFamily="50" charset="-128"/>
                <a:ea typeface="Meiryo UI" panose="020B0604030504040204" pitchFamily="50" charset="-128"/>
              </a:rPr>
              <a:t>b.IT</a:t>
            </a:r>
            <a:r>
              <a:rPr lang="ja-JP" altLang="en-US" sz="1400" dirty="0">
                <a:latin typeface="Meiryo UI" panose="020B0604030504040204" pitchFamily="50" charset="-128"/>
                <a:ea typeface="Meiryo UI" panose="020B0604030504040204" pitchFamily="50" charset="-128"/>
              </a:rPr>
              <a:t>実装支援（共通</a:t>
            </a:r>
            <a:r>
              <a:rPr lang="en-US" altLang="ja-JP" sz="1400" dirty="0">
                <a:latin typeface="Meiryo UI" panose="020B0604030504040204" pitchFamily="50" charset="-128"/>
                <a:ea typeface="Meiryo UI" panose="020B0604030504040204" pitchFamily="50" charset="-128"/>
              </a:rPr>
              <a:t>EDI</a:t>
            </a:r>
            <a:r>
              <a:rPr lang="ja-JP" altLang="en-US" sz="1400" dirty="0">
                <a:latin typeface="Meiryo UI" panose="020B0604030504040204" pitchFamily="50" charset="-128"/>
                <a:ea typeface="Meiryo UI" panose="020B0604030504040204" pitchFamily="50" charset="-128"/>
              </a:rPr>
              <a:t>の構築、データの相互利用、</a:t>
            </a:r>
            <a:r>
              <a:rPr lang="en-US" altLang="ja-JP" sz="1400" dirty="0">
                <a:latin typeface="Meiryo UI" panose="020B0604030504040204" pitchFamily="50" charset="-128"/>
                <a:ea typeface="Meiryo UI" panose="020B0604030504040204" pitchFamily="50" charset="-128"/>
              </a:rPr>
              <a:t>IT</a:t>
            </a:r>
            <a:r>
              <a:rPr lang="ja-JP" altLang="en-US" sz="1400" dirty="0">
                <a:latin typeface="Meiryo UI" panose="020B0604030504040204" pitchFamily="50" charset="-128"/>
                <a:ea typeface="Meiryo UI" panose="020B0604030504040204" pitchFamily="50" charset="-128"/>
              </a:rPr>
              <a:t>人材の育成支援等）</a:t>
            </a:r>
          </a:p>
          <a:p>
            <a:pPr marL="0" indent="0">
              <a:lnSpc>
                <a:spcPct val="120000"/>
              </a:lnSpc>
              <a:spcBef>
                <a:spcPts val="0"/>
              </a:spcBef>
              <a:buNone/>
            </a:pPr>
            <a:r>
              <a:rPr lang="en-US" altLang="ja-JP" sz="1400" dirty="0">
                <a:latin typeface="Meiryo UI" panose="020B0604030504040204" pitchFamily="50" charset="-128"/>
                <a:ea typeface="Meiryo UI" panose="020B0604030504040204" pitchFamily="50" charset="-128"/>
              </a:rPr>
              <a:t>c.</a:t>
            </a:r>
            <a:r>
              <a:rPr lang="ja-JP" altLang="en-US" sz="1400" dirty="0">
                <a:latin typeface="Meiryo UI" panose="020B0604030504040204" pitchFamily="50" charset="-128"/>
                <a:ea typeface="Meiryo UI" panose="020B0604030504040204" pitchFamily="50" charset="-128"/>
              </a:rPr>
              <a:t>専門人材</a:t>
            </a:r>
            <a:r>
              <a:rPr lang="ja-JP" altLang="en-US" sz="1400" dirty="0" smtClean="0">
                <a:latin typeface="Meiryo UI" panose="020B0604030504040204" pitchFamily="50" charset="-128"/>
                <a:ea typeface="Meiryo UI" panose="020B0604030504040204" pitchFamily="50" charset="-128"/>
              </a:rPr>
              <a:t>マッチング</a:t>
            </a:r>
            <a:endParaRPr kumimoji="1" lang="ja-JP" altLang="en-US" sz="1400" dirty="0">
              <a:latin typeface="Meiryo UI" panose="020B0604030504040204" pitchFamily="50" charset="-128"/>
              <a:ea typeface="Meiryo UI" panose="020B0604030504040204" pitchFamily="50" charset="-128"/>
            </a:endParaRPr>
          </a:p>
        </p:txBody>
      </p:sp>
      <p:sp>
        <p:nvSpPr>
          <p:cNvPr id="8" name="角丸四角形 7"/>
          <p:cNvSpPr/>
          <p:nvPr/>
        </p:nvSpPr>
        <p:spPr>
          <a:xfrm>
            <a:off x="458787" y="4566134"/>
            <a:ext cx="2365696" cy="318782"/>
          </a:xfrm>
          <a:prstGeom prst="roundRect">
            <a:avLst/>
          </a:prstGeom>
          <a:solidFill>
            <a:schemeClr val="accent1">
              <a:lumMod val="20000"/>
              <a:lumOff val="80000"/>
            </a:schemeClr>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記載上の注意</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0" name="スライド番号プレースホルダー 3"/>
          <p:cNvSpPr txBox="1">
            <a:spLocks/>
          </p:cNvSpPr>
          <p:nvPr/>
        </p:nvSpPr>
        <p:spPr>
          <a:xfrm>
            <a:off x="5335228" y="9371505"/>
            <a:ext cx="1543050" cy="52740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38C1766-B22D-4C58-84DC-3184E28ECBE7}" type="slidenum">
              <a:rPr kumimoji="1" lang="ja-JP" altLang="en-US" sz="1400" smtClean="0">
                <a:solidFill>
                  <a:schemeClr val="tx1"/>
                </a:solidFill>
                <a:latin typeface="Meiryo UI" panose="020B0604030504040204" pitchFamily="50" charset="-128"/>
                <a:ea typeface="Meiryo UI" panose="020B0604030504040204" pitchFamily="50" charset="-128"/>
              </a:rPr>
              <a:pPr/>
              <a:t>3</a:t>
            </a:fld>
            <a:endParaRPr kumimoji="1" lang="ja-JP" altLang="en-US" sz="1400" dirty="0">
              <a:solidFill>
                <a:schemeClr val="tx1"/>
              </a:solidFill>
              <a:latin typeface="Meiryo UI" panose="020B0604030504040204" pitchFamily="50" charset="-128"/>
              <a:ea typeface="Meiryo UI" panose="020B0604030504040204" pitchFamily="50" charset="-128"/>
            </a:endParaRPr>
          </a:p>
        </p:txBody>
      </p:sp>
      <p:cxnSp>
        <p:nvCxnSpPr>
          <p:cNvPr id="11" name="直線コネクタ 10">
            <a:extLst>
              <a:ext uri="{FF2B5EF4-FFF2-40B4-BE49-F238E27FC236}">
                <a16:creationId xmlns:a16="http://schemas.microsoft.com/office/drawing/2014/main" id="{0A54B659-3284-487D-AA45-E735227A6C45}"/>
              </a:ext>
            </a:extLst>
          </p:cNvPr>
          <p:cNvCxnSpPr/>
          <p:nvPr/>
        </p:nvCxnSpPr>
        <p:spPr>
          <a:xfrm>
            <a:off x="0" y="864014"/>
            <a:ext cx="6858000" cy="0"/>
          </a:xfrm>
          <a:prstGeom prst="line">
            <a:avLst/>
          </a:prstGeom>
          <a:ln w="98425" cmpd="tri">
            <a:solidFill>
              <a:srgbClr val="E46C0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1664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38C1766-B22D-4C58-84DC-3184E28ECBE7}" type="slidenum">
              <a:rPr kumimoji="1" lang="ja-JP" altLang="en-US" smtClean="0">
                <a:latin typeface="Meiryo UI" panose="020B0604030504040204" pitchFamily="50" charset="-128"/>
                <a:ea typeface="Meiryo UI" panose="020B0604030504040204" pitchFamily="50" charset="-128"/>
              </a:rPr>
              <a:t>4</a:t>
            </a:fld>
            <a:endParaRPr kumimoji="1" lang="ja-JP" altLang="en-US"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48232814-BD7E-42F7-9838-69DE6C2B845B}"/>
              </a:ext>
            </a:extLst>
          </p:cNvPr>
          <p:cNvSpPr txBox="1"/>
          <p:nvPr/>
        </p:nvSpPr>
        <p:spPr>
          <a:xfrm>
            <a:off x="1759312" y="121031"/>
            <a:ext cx="3339376" cy="461665"/>
          </a:xfrm>
          <a:prstGeom prst="rect">
            <a:avLst/>
          </a:prstGeom>
          <a:noFill/>
        </p:spPr>
        <p:txBody>
          <a:bodyPr wrap="none" rtlCol="0">
            <a:spAutoFit/>
          </a:bodyPr>
          <a:lstStyle/>
          <a:p>
            <a:pPr algn="ctr"/>
            <a:r>
              <a:rPr kumimoji="1" lang="ja-JP" altLang="en-US" sz="2400" b="1" dirty="0">
                <a:latin typeface="Meiryo UI" panose="020B0604030504040204" pitchFamily="50" charset="-128"/>
                <a:ea typeface="Meiryo UI" panose="020B0604030504040204" pitchFamily="50" charset="-128"/>
              </a:rPr>
              <a:t>２． 「振興基準」の遵守</a:t>
            </a:r>
          </a:p>
        </p:txBody>
      </p:sp>
      <p:sp>
        <p:nvSpPr>
          <p:cNvPr id="14" name="正方形/長方形 13">
            <a:extLst>
              <a:ext uri="{FF2B5EF4-FFF2-40B4-BE49-F238E27FC236}">
                <a16:creationId xmlns:a16="http://schemas.microsoft.com/office/drawing/2014/main" id="{67EDC7B3-1E4F-4530-9EAF-A457174D0F79}"/>
              </a:ext>
            </a:extLst>
          </p:cNvPr>
          <p:cNvSpPr/>
          <p:nvPr/>
        </p:nvSpPr>
        <p:spPr>
          <a:xfrm>
            <a:off x="279000" y="7139393"/>
            <a:ext cx="6300000" cy="2636020"/>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b="1" dirty="0" smtClean="0">
                <a:solidFill>
                  <a:schemeClr val="accent1">
                    <a:lumMod val="75000"/>
                  </a:schemeClr>
                </a:solidFill>
                <a:latin typeface="Meiryo UI" panose="020B0604030504040204" pitchFamily="50" charset="-128"/>
                <a:ea typeface="Meiryo UI" panose="020B0604030504040204" pitchFamily="50" charset="-128"/>
              </a:rPr>
              <a:t>【</a:t>
            </a:r>
            <a:r>
              <a:rPr kumimoji="1" lang="ja-JP" altLang="en-US" sz="1100" b="1" dirty="0" smtClean="0">
                <a:solidFill>
                  <a:schemeClr val="accent1">
                    <a:lumMod val="75000"/>
                  </a:schemeClr>
                </a:solidFill>
                <a:latin typeface="Meiryo UI" panose="020B0604030504040204" pitchFamily="50" charset="-128"/>
                <a:ea typeface="Meiryo UI" panose="020B0604030504040204" pitchFamily="50" charset="-128"/>
              </a:rPr>
              <a:t>定型部分</a:t>
            </a:r>
            <a:r>
              <a:rPr kumimoji="1" lang="en-US" altLang="ja-JP" sz="1100" b="1" dirty="0">
                <a:solidFill>
                  <a:schemeClr val="accent1">
                    <a:lumMod val="75000"/>
                  </a:schemeClr>
                </a:solidFill>
                <a:latin typeface="Meiryo UI" panose="020B0604030504040204" pitchFamily="50" charset="-128"/>
                <a:ea typeface="Meiryo UI" panose="020B0604030504040204" pitchFamily="50" charset="-128"/>
              </a:rPr>
              <a:t>】</a:t>
            </a:r>
          </a:p>
          <a:p>
            <a:pPr marL="179388" indent="-179388"/>
            <a:r>
              <a:rPr kumimoji="1" lang="ja-JP" altLang="en-US" sz="1100" dirty="0" smtClean="0">
                <a:solidFill>
                  <a:schemeClr val="tx1"/>
                </a:solidFill>
                <a:latin typeface="Meiryo UI" panose="020B0604030504040204" pitchFamily="50" charset="-128"/>
                <a:ea typeface="Meiryo UI" panose="020B0604030504040204" pitchFamily="50" charset="-128"/>
              </a:rPr>
              <a:t>・定形部分</a:t>
            </a:r>
            <a:r>
              <a:rPr kumimoji="1" lang="ja-JP" altLang="en-US" sz="1100" dirty="0">
                <a:solidFill>
                  <a:schemeClr val="tx1"/>
                </a:solidFill>
                <a:latin typeface="Meiryo UI" panose="020B0604030504040204" pitchFamily="50" charset="-128"/>
                <a:ea typeface="Meiryo UI" panose="020B0604030504040204" pitchFamily="50" charset="-128"/>
              </a:rPr>
              <a:t>については、そのまま引用し、記載してください</a:t>
            </a:r>
            <a:r>
              <a:rPr kumimoji="1" lang="ja-JP" altLang="en-US" sz="1100" dirty="0" smtClean="0">
                <a:solidFill>
                  <a:schemeClr val="tx1"/>
                </a:solidFill>
                <a:latin typeface="Meiryo UI" panose="020B0604030504040204" pitchFamily="50" charset="-128"/>
                <a:ea typeface="Meiryo UI" panose="020B0604030504040204" pitchFamily="50" charset="-128"/>
              </a:rPr>
              <a:t>。</a:t>
            </a:r>
          </a:p>
          <a:p>
            <a:pPr marL="84138" indent="-84138"/>
            <a:r>
              <a:rPr kumimoji="1" lang="ja-JP" altLang="en-US" sz="1100" dirty="0" smtClean="0">
                <a:solidFill>
                  <a:schemeClr val="tx1"/>
                </a:solidFill>
                <a:latin typeface="Meiryo UI" panose="020B0604030504040204" pitchFamily="50" charset="-128"/>
                <a:ea typeface="Meiryo UI" panose="020B0604030504040204" pitchFamily="50" charset="-128"/>
              </a:rPr>
              <a:t>・なお</a:t>
            </a:r>
            <a:r>
              <a:rPr kumimoji="1" lang="ja-JP" altLang="en-US" sz="1100" dirty="0">
                <a:solidFill>
                  <a:schemeClr val="tx1"/>
                </a:solidFill>
                <a:latin typeface="Meiryo UI" panose="020B0604030504040204" pitchFamily="50" charset="-128"/>
                <a:ea typeface="Meiryo UI" panose="020B0604030504040204" pitchFamily="50" charset="-128"/>
              </a:rPr>
              <a:t>、「下請取引以外の企業間取引についても、取引上の地位に優劣がある企業間での取引の適正化を図るという下記項目の趣旨に留意する</a:t>
            </a:r>
            <a:r>
              <a:rPr kumimoji="1" lang="ja-JP" altLang="en-US" sz="1100" dirty="0" smtClean="0">
                <a:solidFill>
                  <a:schemeClr val="tx1"/>
                </a:solidFill>
                <a:latin typeface="Meiryo UI" panose="020B0604030504040204" pitchFamily="50" charset="-128"/>
                <a:ea typeface="Meiryo UI" panose="020B0604030504040204" pitchFamily="50" charset="-128"/>
              </a:rPr>
              <a:t>」ことに取り組む場合は、定型部分の後に、記載ください（取組内容に応じて、文章は適宜修正頂けます。）。</a:t>
            </a:r>
          </a:p>
          <a:p>
            <a:pPr marL="179388" indent="-179388"/>
            <a:endParaRPr kumimoji="1" lang="ja-JP" altLang="en-US" sz="1100" dirty="0" smtClean="0">
              <a:solidFill>
                <a:schemeClr val="tx1"/>
              </a:solidFill>
              <a:latin typeface="Meiryo UI" panose="020B0604030504040204" pitchFamily="50" charset="-128"/>
              <a:ea typeface="Meiryo UI" panose="020B0604030504040204" pitchFamily="50" charset="-128"/>
            </a:endParaRPr>
          </a:p>
          <a:p>
            <a:pPr marL="179388" indent="-179388"/>
            <a:r>
              <a:rPr kumimoji="1" lang="en-US" altLang="ja-JP" sz="1100" b="1" dirty="0" smtClean="0">
                <a:solidFill>
                  <a:schemeClr val="accent6">
                    <a:lumMod val="50000"/>
                  </a:schemeClr>
                </a:solidFill>
                <a:latin typeface="Meiryo UI" panose="020B0604030504040204" pitchFamily="50" charset="-128"/>
                <a:ea typeface="Meiryo UI" panose="020B0604030504040204" pitchFamily="50" charset="-128"/>
              </a:rPr>
              <a:t>【</a:t>
            </a:r>
            <a:r>
              <a:rPr kumimoji="1" lang="ja-JP" altLang="en-US" sz="1100" b="1" dirty="0" smtClean="0">
                <a:solidFill>
                  <a:schemeClr val="accent6">
                    <a:lumMod val="50000"/>
                  </a:schemeClr>
                </a:solidFill>
                <a:latin typeface="Meiryo UI" panose="020B0604030504040204" pitchFamily="50" charset="-128"/>
                <a:ea typeface="Meiryo UI" panose="020B0604030504040204" pitchFamily="50" charset="-128"/>
              </a:rPr>
              <a:t>個別記載部分</a:t>
            </a:r>
            <a:r>
              <a:rPr kumimoji="1" lang="en-US" altLang="ja-JP" sz="1100" b="1" dirty="0" smtClean="0">
                <a:solidFill>
                  <a:schemeClr val="accent6">
                    <a:lumMod val="50000"/>
                  </a:schemeClr>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pPr marL="179388" indent="-179388"/>
            <a:r>
              <a:rPr lang="ja-JP" altLang="en-US" sz="1100" dirty="0">
                <a:solidFill>
                  <a:schemeClr val="tx1"/>
                </a:solidFill>
                <a:latin typeface="Meiryo UI" panose="020B0604030504040204" pitchFamily="50" charset="-128"/>
                <a:ea typeface="Meiryo UI" panose="020B0604030504040204" pitchFamily="50" charset="-128"/>
              </a:rPr>
              <a:t>・①～⑤のタイトル（「価格決定方法」等）は、原則、そのまま記載してください。ただし、型を活用した取引を行っていない場合は、②の項目自体を削除してください。</a:t>
            </a:r>
          </a:p>
          <a:p>
            <a:pPr marL="179388" indent="-179388"/>
            <a:r>
              <a:rPr lang="ja-JP" altLang="en-US" sz="1100" dirty="0">
                <a:solidFill>
                  <a:schemeClr val="tx1"/>
                </a:solidFill>
                <a:latin typeface="Meiryo UI" panose="020B0604030504040204" pitchFamily="50" charset="-128"/>
                <a:ea typeface="Meiryo UI" panose="020B0604030504040204" pitchFamily="50" charset="-128"/>
              </a:rPr>
              <a:t>・①～⑤のタイトルの下の文章については、下請中小企業振興法に基づく「振興基準」の趣旨を踏まえた上で、業種・業態の特性を踏まえ、各社で適宜修正ください。例えば、「振興基準」に盛り込まれている「取引対価決定の際の協議」や「契約条件の書面交付」等は、記載して頂くことが適当と考えています。</a:t>
            </a:r>
          </a:p>
          <a:p>
            <a:r>
              <a:rPr lang="ja-JP" altLang="en-US" sz="1100" dirty="0">
                <a:solidFill>
                  <a:schemeClr val="tx1"/>
                </a:solidFill>
                <a:latin typeface="Meiryo UI" panose="020B0604030504040204" pitchFamily="50" charset="-128"/>
                <a:ea typeface="Meiryo UI" panose="020B0604030504040204" pitchFamily="50" charset="-128"/>
              </a:rPr>
              <a:t>　＜振興基準＞</a:t>
            </a:r>
          </a:p>
          <a:p>
            <a:r>
              <a:rPr lang="ja-JP" altLang="en-US" sz="1100" dirty="0">
                <a:solidFill>
                  <a:schemeClr val="tx1"/>
                </a:solidFill>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hlinkClick r:id="rId2"/>
              </a:rPr>
              <a:t> https://</a:t>
            </a:r>
            <a:r>
              <a:rPr lang="en-US" altLang="ja-JP" sz="1100" dirty="0" smtClean="0">
                <a:latin typeface="Meiryo UI" panose="020B0604030504040204" pitchFamily="50" charset="-128"/>
                <a:ea typeface="Meiryo UI" panose="020B0604030504040204" pitchFamily="50" charset="-128"/>
                <a:hlinkClick r:id="rId2"/>
              </a:rPr>
              <a:t>www.chusho.meti.go.jp/keiei/torihiki/shinkoukijyun.htm</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8" name="スライド番号プレースホルダー 3"/>
          <p:cNvSpPr txBox="1">
            <a:spLocks/>
          </p:cNvSpPr>
          <p:nvPr/>
        </p:nvSpPr>
        <p:spPr>
          <a:xfrm>
            <a:off x="5335228" y="9362078"/>
            <a:ext cx="1543050" cy="52740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38C1766-B22D-4C58-84DC-3184E28ECBE7}" type="slidenum">
              <a:rPr kumimoji="1" lang="ja-JP" altLang="en-US" sz="1400" smtClean="0">
                <a:solidFill>
                  <a:schemeClr val="tx1"/>
                </a:solidFill>
                <a:latin typeface="Meiryo UI" panose="020B0604030504040204" pitchFamily="50" charset="-128"/>
                <a:ea typeface="Meiryo UI" panose="020B0604030504040204" pitchFamily="50" charset="-128"/>
              </a:rPr>
              <a:pPr/>
              <a:t>4</a:t>
            </a:fld>
            <a:endParaRPr kumimoji="1" lang="ja-JP" altLang="en-US" sz="1400" dirty="0">
              <a:solidFill>
                <a:schemeClr val="tx1"/>
              </a:solidFill>
              <a:latin typeface="Meiryo UI" panose="020B0604030504040204" pitchFamily="50" charset="-128"/>
              <a:ea typeface="Meiryo UI" panose="020B0604030504040204" pitchFamily="50" charset="-128"/>
            </a:endParaRPr>
          </a:p>
        </p:txBody>
      </p:sp>
      <p:cxnSp>
        <p:nvCxnSpPr>
          <p:cNvPr id="15" name="直線コネクタ 14">
            <a:extLst>
              <a:ext uri="{FF2B5EF4-FFF2-40B4-BE49-F238E27FC236}">
                <a16:creationId xmlns:a16="http://schemas.microsoft.com/office/drawing/2014/main" id="{0A54B659-3284-487D-AA45-E735227A6C45}"/>
              </a:ext>
            </a:extLst>
          </p:cNvPr>
          <p:cNvCxnSpPr/>
          <p:nvPr/>
        </p:nvCxnSpPr>
        <p:spPr>
          <a:xfrm>
            <a:off x="0" y="643633"/>
            <a:ext cx="6858000" cy="0"/>
          </a:xfrm>
          <a:prstGeom prst="line">
            <a:avLst/>
          </a:prstGeom>
          <a:ln w="98425" cmpd="tri">
            <a:solidFill>
              <a:srgbClr val="E46C0A"/>
            </a:solidFill>
          </a:ln>
        </p:spPr>
        <p:style>
          <a:lnRef idx="1">
            <a:schemeClr val="accent1"/>
          </a:lnRef>
          <a:fillRef idx="0">
            <a:schemeClr val="accent1"/>
          </a:fillRef>
          <a:effectRef idx="0">
            <a:schemeClr val="accent1"/>
          </a:effectRef>
          <a:fontRef idx="minor">
            <a:schemeClr val="tx1"/>
          </a:fontRef>
        </p:style>
      </p:cxnSp>
      <p:sp>
        <p:nvSpPr>
          <p:cNvPr id="16" name="コンテンツ プレースホルダー 2"/>
          <p:cNvSpPr txBox="1">
            <a:spLocks/>
          </p:cNvSpPr>
          <p:nvPr/>
        </p:nvSpPr>
        <p:spPr>
          <a:xfrm>
            <a:off x="279000" y="762366"/>
            <a:ext cx="6300000" cy="5986778"/>
          </a:xfrm>
          <a:prstGeom prst="rect">
            <a:avLst/>
          </a:prstGeom>
          <a:solidFill>
            <a:schemeClr val="bg1">
              <a:lumMod val="95000"/>
            </a:schemeClr>
          </a:solidFill>
          <a:ln w="57150">
            <a:noFill/>
          </a:ln>
        </p:spPr>
        <p:txBody>
          <a:bodyPr vert="horz" lIns="72000" tIns="72000" rIns="72000" bIns="7200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en-US" altLang="ja-JP" sz="1200" b="1" dirty="0" smtClean="0">
                <a:solidFill>
                  <a:schemeClr val="accent1">
                    <a:lumMod val="75000"/>
                  </a:schemeClr>
                </a:solidFill>
                <a:latin typeface="Meiryo UI" panose="020B0604030504040204" pitchFamily="50" charset="-128"/>
                <a:ea typeface="Meiryo UI" panose="020B0604030504040204" pitchFamily="50" charset="-128"/>
              </a:rPr>
              <a:t>【</a:t>
            </a:r>
            <a:r>
              <a:rPr lang="ja-JP" altLang="en-US" sz="1200" b="1" dirty="0" smtClean="0">
                <a:solidFill>
                  <a:schemeClr val="accent1">
                    <a:lumMod val="75000"/>
                  </a:schemeClr>
                </a:solidFill>
                <a:latin typeface="Meiryo UI" panose="020B0604030504040204" pitchFamily="50" charset="-128"/>
                <a:ea typeface="Meiryo UI" panose="020B0604030504040204" pitchFamily="50" charset="-128"/>
              </a:rPr>
              <a:t>定型部分</a:t>
            </a:r>
            <a:r>
              <a:rPr lang="en-US" altLang="ja-JP" sz="1200" b="1" dirty="0" smtClean="0">
                <a:solidFill>
                  <a:schemeClr val="accent1">
                    <a:lumMod val="75000"/>
                  </a:schemeClr>
                </a:solidFill>
                <a:latin typeface="Meiryo UI" panose="020B0604030504040204" pitchFamily="50" charset="-128"/>
                <a:ea typeface="Meiryo UI" panose="020B0604030504040204" pitchFamily="50" charset="-128"/>
              </a:rPr>
              <a:t>】</a:t>
            </a:r>
          </a:p>
          <a:p>
            <a:pPr marL="0" indent="0">
              <a:lnSpc>
                <a:spcPct val="120000"/>
              </a:lnSpc>
              <a:spcBef>
                <a:spcPts val="0"/>
              </a:spcBef>
              <a:buNone/>
            </a:pPr>
            <a:r>
              <a:rPr lang="ja-JP" altLang="en-US" sz="1200" dirty="0">
                <a:latin typeface="Meiryo UI" panose="020B0604030504040204" pitchFamily="50" charset="-128"/>
                <a:ea typeface="Meiryo UI" panose="020B0604030504040204" pitchFamily="50" charset="-128"/>
              </a:rPr>
              <a:t>親事業者と下請事業者との望ましい取引慣行（下請中小企業振興法に基づく「振興基準」）を遵守し、取引先とのパートナーシップ構築の妨げとなる取引慣行や商慣行の是正に積極的に取り組みます</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marL="0" indent="0">
              <a:lnSpc>
                <a:spcPts val="800"/>
              </a:lnSpc>
              <a:spcBef>
                <a:spcPts val="0"/>
              </a:spcBef>
              <a:buNone/>
            </a:pPr>
            <a:endParaRPr lang="en-US" altLang="ja-JP" sz="1200" b="1" dirty="0" smtClean="0">
              <a:solidFill>
                <a:schemeClr val="accent6">
                  <a:lumMod val="50000"/>
                </a:schemeClr>
              </a:solidFill>
              <a:latin typeface="Meiryo UI" panose="020B0604030504040204" pitchFamily="50" charset="-128"/>
              <a:ea typeface="Meiryo UI" panose="020B0604030504040204" pitchFamily="50" charset="-128"/>
            </a:endParaRPr>
          </a:p>
          <a:p>
            <a:pPr marL="179388" indent="-179388">
              <a:lnSpc>
                <a:spcPct val="120000"/>
              </a:lnSpc>
              <a:spcBef>
                <a:spcPts val="0"/>
              </a:spcBef>
              <a:buNone/>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下記①～⑤の取組内容は、「振興基準」（取引対価決定の際の協議、契約条件の書面交付等）を踏まえた上で、業界の取引形態に合わせて変更することが可能です。</a:t>
            </a:r>
          </a:p>
          <a:p>
            <a:pPr marL="179388" indent="-179388">
              <a:lnSpc>
                <a:spcPct val="120000"/>
              </a:lnSpc>
              <a:spcBef>
                <a:spcPts val="0"/>
              </a:spcBef>
              <a:buNone/>
            </a:pP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「下請取引以外の企業間取引についても、取引上の地位に優劣がある企業間での取引の</a:t>
            </a:r>
            <a:r>
              <a:rPr lang="ja-JP" altLang="en-US" sz="1200" dirty="0" smtClean="0">
                <a:latin typeface="Meiryo UI" panose="020B0604030504040204" pitchFamily="50" charset="-128"/>
                <a:ea typeface="Meiryo UI" panose="020B0604030504040204" pitchFamily="50" charset="-128"/>
              </a:rPr>
              <a:t>適正化 を</a:t>
            </a:r>
            <a:r>
              <a:rPr lang="ja-JP" altLang="en-US" sz="1200" dirty="0">
                <a:latin typeface="Meiryo UI" panose="020B0604030504040204" pitchFamily="50" charset="-128"/>
                <a:ea typeface="Meiryo UI" panose="020B0604030504040204" pitchFamily="50" charset="-128"/>
              </a:rPr>
              <a:t>図るという下記項目の趣旨に留意する」場合には、その旨記載下さい</a:t>
            </a:r>
            <a:r>
              <a:rPr lang="ja-JP" altLang="en-US" sz="1200" dirty="0" smtClean="0">
                <a:latin typeface="Meiryo UI" panose="020B0604030504040204" pitchFamily="50" charset="-128"/>
                <a:ea typeface="Meiryo UI" panose="020B0604030504040204" pitchFamily="50" charset="-128"/>
              </a:rPr>
              <a:t>。</a:t>
            </a:r>
          </a:p>
          <a:p>
            <a:pPr marL="179388" indent="-179388">
              <a:lnSpc>
                <a:spcPts val="800"/>
              </a:lnSpc>
              <a:spcBef>
                <a:spcPts val="0"/>
              </a:spcBef>
              <a:buNone/>
            </a:pPr>
            <a:endParaRPr lang="ja-JP" altLang="en-US" sz="1200" dirty="0">
              <a:latin typeface="Meiryo UI" panose="020B0604030504040204" pitchFamily="50" charset="-128"/>
              <a:ea typeface="Meiryo UI" panose="020B0604030504040204" pitchFamily="50" charset="-128"/>
            </a:endParaRPr>
          </a:p>
          <a:p>
            <a:pPr marL="0" indent="0">
              <a:lnSpc>
                <a:spcPts val="800"/>
              </a:lnSpc>
              <a:spcBef>
                <a:spcPts val="0"/>
              </a:spcBef>
              <a:buNone/>
            </a:pPr>
            <a:r>
              <a:rPr lang="en-US" altLang="ja-JP" sz="1200" b="1" dirty="0" smtClean="0">
                <a:solidFill>
                  <a:schemeClr val="accent6">
                    <a:lumMod val="50000"/>
                  </a:schemeClr>
                </a:solidFill>
                <a:latin typeface="Meiryo UI" panose="020B0604030504040204" pitchFamily="50" charset="-128"/>
                <a:ea typeface="Meiryo UI" panose="020B0604030504040204" pitchFamily="50" charset="-128"/>
              </a:rPr>
              <a:t>【</a:t>
            </a:r>
            <a:r>
              <a:rPr lang="ja-JP" altLang="en-US" sz="1200" b="1" dirty="0" smtClean="0">
                <a:solidFill>
                  <a:schemeClr val="accent6">
                    <a:lumMod val="50000"/>
                  </a:schemeClr>
                </a:solidFill>
                <a:latin typeface="Meiryo UI" panose="020B0604030504040204" pitchFamily="50" charset="-128"/>
                <a:ea typeface="Meiryo UI" panose="020B0604030504040204" pitchFamily="50" charset="-128"/>
              </a:rPr>
              <a:t>個別記載</a:t>
            </a:r>
            <a:r>
              <a:rPr lang="ja-JP" altLang="en-US" sz="1200" b="1" dirty="0">
                <a:solidFill>
                  <a:schemeClr val="accent6">
                    <a:lumMod val="50000"/>
                  </a:schemeClr>
                </a:solidFill>
                <a:latin typeface="Meiryo UI" panose="020B0604030504040204" pitchFamily="50" charset="-128"/>
                <a:ea typeface="Meiryo UI" panose="020B0604030504040204" pitchFamily="50" charset="-128"/>
              </a:rPr>
              <a:t>部分</a:t>
            </a:r>
            <a:r>
              <a:rPr lang="en-US" altLang="ja-JP" sz="1200" b="1" dirty="0">
                <a:solidFill>
                  <a:schemeClr val="accent6">
                    <a:lumMod val="50000"/>
                  </a:schemeClr>
                </a:solidFill>
                <a:latin typeface="Meiryo UI" panose="020B0604030504040204" pitchFamily="50" charset="-128"/>
                <a:ea typeface="Meiryo UI" panose="020B0604030504040204" pitchFamily="50" charset="-128"/>
              </a:rPr>
              <a:t>】</a:t>
            </a:r>
          </a:p>
          <a:p>
            <a:pPr marL="0" indent="0">
              <a:lnSpc>
                <a:spcPts val="800"/>
              </a:lnSpc>
              <a:spcBef>
                <a:spcPts val="0"/>
              </a:spcBef>
              <a:buFont typeface="Arial" panose="020B0604020202020204" pitchFamily="34" charset="0"/>
              <a:buNone/>
            </a:pPr>
            <a:endParaRPr lang="en-US" altLang="ja-JP" sz="1200" dirty="0" smtClean="0">
              <a:latin typeface="Meiryo UI" panose="020B0604030504040204" pitchFamily="50" charset="-128"/>
              <a:ea typeface="Meiryo UI" panose="020B0604030504040204" pitchFamily="50" charset="-128"/>
            </a:endParaRPr>
          </a:p>
          <a:p>
            <a:pPr marL="0" indent="0">
              <a:lnSpc>
                <a:spcPct val="120000"/>
              </a:lnSpc>
              <a:spcBef>
                <a:spcPts val="0"/>
              </a:spcBef>
              <a:buNone/>
            </a:pPr>
            <a:r>
              <a:rPr lang="ja-JP" altLang="en-US" sz="1200" dirty="0" smtClean="0">
                <a:latin typeface="Meiryo UI" panose="020B0604030504040204" pitchFamily="50" charset="-128"/>
                <a:ea typeface="Meiryo UI" panose="020B0604030504040204" pitchFamily="50" charset="-128"/>
              </a:rPr>
              <a:t>①</a:t>
            </a:r>
            <a:r>
              <a:rPr lang="ja-JP" altLang="en-US" sz="1200" dirty="0">
                <a:latin typeface="Meiryo UI" panose="020B0604030504040204" pitchFamily="50" charset="-128"/>
                <a:ea typeface="Meiryo UI" panose="020B0604030504040204" pitchFamily="50" charset="-128"/>
              </a:rPr>
              <a:t>価格決定方法</a:t>
            </a:r>
          </a:p>
          <a:p>
            <a:pPr marL="0" indent="0">
              <a:lnSpc>
                <a:spcPct val="120000"/>
              </a:lnSpc>
              <a:spcBef>
                <a:spcPts val="0"/>
              </a:spcBef>
              <a:buNone/>
            </a:pPr>
            <a:r>
              <a:rPr lang="ja-JP" altLang="en-US" sz="1200" dirty="0">
                <a:latin typeface="Meiryo UI" panose="020B0604030504040204" pitchFamily="50" charset="-128"/>
                <a:ea typeface="Meiryo UI" panose="020B0604030504040204" pitchFamily="50" charset="-128"/>
              </a:rPr>
              <a:t>　不合理な原価低減要請を行いません。取引対価の決定に当たっては、下請事業者から協議の申入れがあった場合には協議に応じ、労務費上昇分の影響を考慮するなど下請事業者の適正な利益を含むよう、十分に協議します。取引対価の決定を含め契約に当たっては、親事業者は契約条件の書面等による明示・交付を行います。</a:t>
            </a:r>
          </a:p>
          <a:p>
            <a:pPr marL="0" indent="0">
              <a:lnSpc>
                <a:spcPct val="120000"/>
              </a:lnSpc>
              <a:spcBef>
                <a:spcPts val="0"/>
              </a:spcBef>
              <a:buNone/>
            </a:pPr>
            <a:r>
              <a:rPr lang="ja-JP" altLang="en-US" sz="1200" dirty="0">
                <a:latin typeface="Meiryo UI" panose="020B0604030504040204" pitchFamily="50" charset="-128"/>
                <a:ea typeface="Meiryo UI" panose="020B0604030504040204" pitchFamily="50" charset="-128"/>
              </a:rPr>
              <a:t>②型管理などのコスト負担</a:t>
            </a:r>
          </a:p>
          <a:p>
            <a:pPr marL="0" indent="0">
              <a:lnSpc>
                <a:spcPct val="120000"/>
              </a:lnSpc>
              <a:spcBef>
                <a:spcPts val="0"/>
              </a:spcBef>
              <a:buNone/>
            </a:pPr>
            <a:r>
              <a:rPr lang="ja-JP" altLang="en-US" sz="1200" dirty="0">
                <a:latin typeface="Meiryo UI" panose="020B0604030504040204" pitchFamily="50" charset="-128"/>
                <a:ea typeface="Meiryo UI" panose="020B0604030504040204" pitchFamily="50" charset="-128"/>
              </a:rPr>
              <a:t>　契約のひな形を参考に型取引を行い、不要な型の廃棄を促進するとともに、下請事業者に対して型の無償保管要請を行いません。</a:t>
            </a:r>
          </a:p>
          <a:p>
            <a:pPr marL="0" indent="0">
              <a:lnSpc>
                <a:spcPct val="120000"/>
              </a:lnSpc>
              <a:spcBef>
                <a:spcPts val="0"/>
              </a:spcBef>
              <a:buNone/>
            </a:pPr>
            <a:r>
              <a:rPr lang="ja-JP" altLang="en-US" sz="1200" dirty="0">
                <a:latin typeface="Meiryo UI" panose="020B0604030504040204" pitchFamily="50" charset="-128"/>
                <a:ea typeface="Meiryo UI" panose="020B0604030504040204" pitchFamily="50" charset="-128"/>
              </a:rPr>
              <a:t>③手形などの支払条件</a:t>
            </a:r>
          </a:p>
          <a:p>
            <a:pPr marL="0" indent="0">
              <a:lnSpc>
                <a:spcPct val="120000"/>
              </a:lnSpc>
              <a:spcBef>
                <a:spcPts val="0"/>
              </a:spcBef>
              <a:buNone/>
            </a:pPr>
            <a:r>
              <a:rPr lang="ja-JP" altLang="en-US" sz="1200" dirty="0">
                <a:latin typeface="Meiryo UI" panose="020B0604030504040204" pitchFamily="50" charset="-128"/>
                <a:ea typeface="Meiryo UI" panose="020B0604030504040204" pitchFamily="50" charset="-128"/>
              </a:rPr>
              <a:t>　下請代金は可能な限り現金で支払います。手形で支払う場合には、割引料等を下請事業者の負担とせず、また、将来的には支払サイトを</a:t>
            </a:r>
            <a:r>
              <a:rPr lang="en-US" altLang="ja-JP" sz="1200" dirty="0">
                <a:latin typeface="Meiryo UI" panose="020B0604030504040204" pitchFamily="50" charset="-128"/>
                <a:ea typeface="Meiryo UI" panose="020B0604030504040204" pitchFamily="50" charset="-128"/>
              </a:rPr>
              <a:t>60</a:t>
            </a:r>
            <a:r>
              <a:rPr lang="ja-JP" altLang="en-US" sz="1200" dirty="0">
                <a:latin typeface="Meiryo UI" panose="020B0604030504040204" pitchFamily="50" charset="-128"/>
                <a:ea typeface="Meiryo UI" panose="020B0604030504040204" pitchFamily="50" charset="-128"/>
              </a:rPr>
              <a:t>日以内とするよう努めます。</a:t>
            </a:r>
          </a:p>
          <a:p>
            <a:pPr marL="0" indent="0">
              <a:lnSpc>
                <a:spcPct val="120000"/>
              </a:lnSpc>
              <a:spcBef>
                <a:spcPts val="0"/>
              </a:spcBef>
              <a:buNone/>
            </a:pPr>
            <a:r>
              <a:rPr lang="ja-JP" altLang="en-US" sz="1200" dirty="0">
                <a:latin typeface="Meiryo UI" panose="020B0604030504040204" pitchFamily="50" charset="-128"/>
                <a:ea typeface="Meiryo UI" panose="020B0604030504040204" pitchFamily="50" charset="-128"/>
              </a:rPr>
              <a:t>④知的財産・ノウハウ</a:t>
            </a:r>
          </a:p>
          <a:p>
            <a:pPr marL="0" indent="0">
              <a:lnSpc>
                <a:spcPct val="120000"/>
              </a:lnSpc>
              <a:spcBef>
                <a:spcPts val="0"/>
              </a:spcBef>
              <a:buNone/>
            </a:pPr>
            <a:r>
              <a:rPr lang="ja-JP" altLang="en-US" sz="1200" dirty="0">
                <a:latin typeface="Meiryo UI" panose="020B0604030504040204" pitchFamily="50" charset="-128"/>
                <a:ea typeface="Meiryo UI" panose="020B0604030504040204" pitchFamily="50" charset="-128"/>
              </a:rPr>
              <a:t>　片務的な秘密保持契約の締結、取引上の立場を利用したノウハウの開示や知的財産権の無償譲渡などは求めません。</a:t>
            </a:r>
          </a:p>
          <a:p>
            <a:pPr marL="0" indent="0">
              <a:lnSpc>
                <a:spcPct val="120000"/>
              </a:lnSpc>
              <a:spcBef>
                <a:spcPts val="0"/>
              </a:spcBef>
              <a:buNone/>
            </a:pPr>
            <a:r>
              <a:rPr lang="ja-JP" altLang="en-US" sz="1200" dirty="0">
                <a:latin typeface="Meiryo UI" panose="020B0604030504040204" pitchFamily="50" charset="-128"/>
                <a:ea typeface="Meiryo UI" panose="020B0604030504040204" pitchFamily="50" charset="-128"/>
              </a:rPr>
              <a:t>⑤働き方改革等に伴うしわ寄せ</a:t>
            </a:r>
          </a:p>
          <a:p>
            <a:pPr marL="0" indent="0">
              <a:lnSpc>
                <a:spcPct val="120000"/>
              </a:lnSpc>
              <a:spcBef>
                <a:spcPts val="0"/>
              </a:spcBef>
              <a:buNone/>
            </a:pPr>
            <a:r>
              <a:rPr lang="ja-JP" altLang="en-US" sz="1200" dirty="0">
                <a:latin typeface="Meiryo UI" panose="020B0604030504040204" pitchFamily="50" charset="-128"/>
                <a:ea typeface="Meiryo UI" panose="020B0604030504040204" pitchFamily="50" charset="-128"/>
              </a:rPr>
              <a:t>　取引先も働き方改革に対応できるよう、下請事業者に対して、適正なコスト負担を伴わない短納期発注や急な仕様変更を行いません。災害時等においては、下請事業者に取引上一方的な負担を押し付けないように、また、事業再開時等には、できる限り取引関係の継続等に配慮します</a:t>
            </a: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9" name="角丸四角形 8"/>
          <p:cNvSpPr/>
          <p:nvPr/>
        </p:nvSpPr>
        <p:spPr>
          <a:xfrm>
            <a:off x="419030" y="6925568"/>
            <a:ext cx="2365696" cy="318782"/>
          </a:xfrm>
          <a:prstGeom prst="roundRect">
            <a:avLst/>
          </a:prstGeom>
          <a:solidFill>
            <a:schemeClr val="accent1">
              <a:lumMod val="20000"/>
              <a:lumOff val="80000"/>
            </a:schemeClr>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記載上の注意</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81084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5333658" y="9360508"/>
            <a:ext cx="1543050" cy="527403"/>
          </a:xfrm>
        </p:spPr>
        <p:txBody>
          <a:bodyPr/>
          <a:lstStyle/>
          <a:p>
            <a:fld id="{338C1766-B22D-4C58-84DC-3184E28ECBE7}" type="slidenum">
              <a:rPr kumimoji="1" lang="ja-JP" altLang="en-US" sz="1400" smtClean="0">
                <a:solidFill>
                  <a:schemeClr val="tx1"/>
                </a:solidFill>
                <a:latin typeface="Meiryo UI" panose="020B0604030504040204" pitchFamily="50" charset="-128"/>
                <a:ea typeface="Meiryo UI" panose="020B0604030504040204" pitchFamily="50" charset="-128"/>
              </a:rPr>
              <a:t>5</a:t>
            </a:fld>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48232814-BD7E-42F7-9838-69DE6C2B845B}"/>
              </a:ext>
            </a:extLst>
          </p:cNvPr>
          <p:cNvSpPr txBox="1"/>
          <p:nvPr/>
        </p:nvSpPr>
        <p:spPr>
          <a:xfrm>
            <a:off x="1694277" y="113284"/>
            <a:ext cx="3470822" cy="461665"/>
          </a:xfrm>
          <a:prstGeom prst="rect">
            <a:avLst/>
          </a:prstGeom>
          <a:noFill/>
        </p:spPr>
        <p:txBody>
          <a:bodyPr wrap="none" rtlCol="0">
            <a:spAutoFit/>
          </a:bodyPr>
          <a:lstStyle/>
          <a:p>
            <a:pPr algn="ctr"/>
            <a:r>
              <a:rPr kumimoji="1" lang="ja-JP" altLang="en-US" sz="2400" b="1" dirty="0">
                <a:latin typeface="Meiryo UI" panose="020B0604030504040204" pitchFamily="50" charset="-128"/>
                <a:ea typeface="Meiryo UI" panose="020B0604030504040204" pitchFamily="50" charset="-128"/>
              </a:rPr>
              <a:t>３．その他（任意記載）</a:t>
            </a:r>
          </a:p>
        </p:txBody>
      </p:sp>
      <p:sp>
        <p:nvSpPr>
          <p:cNvPr id="13" name="コンテンツ プレースホルダー 2"/>
          <p:cNvSpPr>
            <a:spLocks noGrp="1"/>
          </p:cNvSpPr>
          <p:nvPr>
            <p:ph idx="1"/>
          </p:nvPr>
        </p:nvSpPr>
        <p:spPr>
          <a:xfrm>
            <a:off x="279001" y="856627"/>
            <a:ext cx="6300000" cy="2966073"/>
          </a:xfrm>
          <a:solidFill>
            <a:schemeClr val="bg1">
              <a:lumMod val="95000"/>
            </a:schemeClr>
          </a:solidFill>
        </p:spPr>
        <p:txBody>
          <a:bodyPr>
            <a:normAutofit/>
          </a:bodyPr>
          <a:lstStyle/>
          <a:p>
            <a:pPr marL="0" indent="0">
              <a:lnSpc>
                <a:spcPct val="100000"/>
              </a:lnSpc>
              <a:spcBef>
                <a:spcPts val="0"/>
              </a:spcBef>
              <a:buNone/>
            </a:pPr>
            <a:r>
              <a:rPr lang="en-US" altLang="ja-JP" sz="1400" b="1" dirty="0" smtClean="0">
                <a:solidFill>
                  <a:schemeClr val="accent2">
                    <a:lumMod val="50000"/>
                  </a:schemeClr>
                </a:solidFill>
                <a:latin typeface="Meiryo UI" panose="020B0604030504040204" pitchFamily="50" charset="-128"/>
                <a:ea typeface="Meiryo UI" panose="020B0604030504040204" pitchFamily="50" charset="-128"/>
              </a:rPr>
              <a:t>【</a:t>
            </a:r>
            <a:r>
              <a:rPr lang="ja-JP" altLang="en-US" sz="1400" b="1" dirty="0" smtClean="0">
                <a:solidFill>
                  <a:schemeClr val="accent2">
                    <a:lumMod val="50000"/>
                  </a:schemeClr>
                </a:solidFill>
                <a:latin typeface="Meiryo UI" panose="020B0604030504040204" pitchFamily="50" charset="-128"/>
                <a:ea typeface="Meiryo UI" panose="020B0604030504040204" pitchFamily="50" charset="-128"/>
              </a:rPr>
              <a:t>任意記載部分</a:t>
            </a:r>
            <a:r>
              <a:rPr lang="en-US" altLang="ja-JP" sz="1400" b="1" dirty="0" smtClean="0">
                <a:solidFill>
                  <a:schemeClr val="accent2">
                    <a:lumMod val="50000"/>
                  </a:schemeClr>
                </a:solidFill>
                <a:latin typeface="Meiryo UI" panose="020B0604030504040204" pitchFamily="50" charset="-128"/>
                <a:ea typeface="Meiryo UI" panose="020B0604030504040204" pitchFamily="50" charset="-128"/>
              </a:rPr>
              <a:t>】</a:t>
            </a:r>
          </a:p>
          <a:p>
            <a:pPr marL="0" indent="0">
              <a:lnSpc>
                <a:spcPct val="100000"/>
              </a:lnSpc>
              <a:spcBef>
                <a:spcPts val="0"/>
              </a:spcBef>
              <a:buNone/>
            </a:pPr>
            <a:r>
              <a:rPr lang="ja-JP" altLang="ja-JP" sz="1400" b="1" dirty="0" smtClean="0">
                <a:latin typeface="Meiryo UI" panose="020B0604030504040204" pitchFamily="50" charset="-128"/>
                <a:ea typeface="Meiryo UI" panose="020B0604030504040204" pitchFamily="50" charset="-128"/>
              </a:rPr>
              <a:t>３</a:t>
            </a:r>
            <a:r>
              <a:rPr lang="ja-JP" altLang="ja-JP" sz="1400" b="1" dirty="0">
                <a:latin typeface="Meiryo UI" panose="020B0604030504040204" pitchFamily="50" charset="-128"/>
                <a:ea typeface="Meiryo UI" panose="020B0604030504040204" pitchFamily="50" charset="-128"/>
              </a:rPr>
              <a:t>．その他（任意記載）</a:t>
            </a:r>
            <a:endParaRPr lang="ja-JP" altLang="ja-JP" sz="14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ja-JP" sz="1400" dirty="0">
                <a:latin typeface="Meiryo UI" panose="020B0604030504040204" pitchFamily="50" charset="-128"/>
                <a:ea typeface="Meiryo UI" panose="020B0604030504040204" pitchFamily="50" charset="-128"/>
              </a:rPr>
              <a:t>（例</a:t>
            </a:r>
            <a:r>
              <a:rPr lang="ja-JP" altLang="ja-JP" sz="1400" dirty="0" smtClean="0">
                <a:latin typeface="Meiryo UI" panose="020B0604030504040204" pitchFamily="50" charset="-128"/>
                <a:ea typeface="Meiryo UI" panose="020B0604030504040204" pitchFamily="50" charset="-128"/>
              </a:rPr>
              <a:t>）取引先</a:t>
            </a:r>
            <a:r>
              <a:rPr lang="ja-JP" altLang="ja-JP" sz="1400" dirty="0">
                <a:latin typeface="Meiryo UI" panose="020B0604030504040204" pitchFamily="50" charset="-128"/>
                <a:ea typeface="Meiryo UI" panose="020B0604030504040204" pitchFamily="50" charset="-128"/>
              </a:rPr>
              <a:t>満足度調査の実施、事業活動を通じて得られた利益やコストダウン等の成果配分を取引先との間で</a:t>
            </a:r>
            <a:r>
              <a:rPr lang="en-US" altLang="ja-JP" sz="1400" dirty="0">
                <a:latin typeface="Meiryo UI" panose="020B0604030504040204" pitchFamily="50" charset="-128"/>
                <a:ea typeface="Meiryo UI" panose="020B0604030504040204" pitchFamily="50" charset="-128"/>
              </a:rPr>
              <a:t>‟50/50</a:t>
            </a:r>
            <a:r>
              <a:rPr lang="ja-JP" altLang="ja-JP" sz="1400" dirty="0">
                <a:latin typeface="Meiryo UI" panose="020B0604030504040204" pitchFamily="50" charset="-128"/>
                <a:ea typeface="Meiryo UI" panose="020B0604030504040204" pitchFamily="50" charset="-128"/>
              </a:rPr>
              <a:t>（ﾌｨﾌﾃｨ・ﾌｨﾌﾃｨ）“とする、「ホワイト物流」に関する「自主行動宣言」を表明済み </a:t>
            </a:r>
            <a:r>
              <a:rPr lang="ja-JP" altLang="ja-JP" sz="1400" dirty="0" smtClean="0">
                <a:latin typeface="Meiryo UI" panose="020B0604030504040204" pitchFamily="50" charset="-128"/>
                <a:ea typeface="Meiryo UI" panose="020B0604030504040204" pitchFamily="50" charset="-128"/>
              </a:rPr>
              <a:t>等</a:t>
            </a:r>
            <a:endParaRPr lang="en-US" altLang="ja-JP" sz="14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endParaRPr lang="en-US" altLang="ja-JP" sz="14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en-US" altLang="ja-JP" sz="1400" b="1" dirty="0" smtClean="0">
                <a:solidFill>
                  <a:schemeClr val="accent6">
                    <a:lumMod val="50000"/>
                  </a:schemeClr>
                </a:solidFill>
                <a:latin typeface="Meiryo UI" panose="020B0604030504040204" pitchFamily="50" charset="-128"/>
                <a:ea typeface="Meiryo UI" panose="020B0604030504040204" pitchFamily="50" charset="-128"/>
              </a:rPr>
              <a:t>【</a:t>
            </a:r>
            <a:r>
              <a:rPr lang="ja-JP" altLang="en-US" sz="1400" b="1" dirty="0" smtClean="0">
                <a:solidFill>
                  <a:schemeClr val="accent6">
                    <a:lumMod val="50000"/>
                  </a:schemeClr>
                </a:solidFill>
                <a:latin typeface="Meiryo UI" panose="020B0604030504040204" pitchFamily="50" charset="-128"/>
                <a:ea typeface="Meiryo UI" panose="020B0604030504040204" pitchFamily="50" charset="-128"/>
              </a:rPr>
              <a:t>個別記載部分</a:t>
            </a:r>
            <a:r>
              <a:rPr lang="en-US" altLang="ja-JP" sz="1400" b="1" dirty="0" smtClean="0">
                <a:solidFill>
                  <a:schemeClr val="accent6">
                    <a:lumMod val="50000"/>
                  </a:schemeClr>
                </a:solidFill>
                <a:latin typeface="Meiryo UI" panose="020B0604030504040204" pitchFamily="50" charset="-128"/>
                <a:ea typeface="Meiryo UI" panose="020B0604030504040204" pitchFamily="50" charset="-128"/>
              </a:rPr>
              <a:t>】</a:t>
            </a:r>
            <a:endParaRPr lang="ja-JP" altLang="ja-JP" sz="1400" b="1" dirty="0">
              <a:solidFill>
                <a:schemeClr val="accent6">
                  <a:lumMod val="50000"/>
                </a:schemeClr>
              </a:solidFill>
              <a:latin typeface="Meiryo UI" panose="020B0604030504040204" pitchFamily="50" charset="-128"/>
              <a:ea typeface="Meiryo UI" panose="020B0604030504040204" pitchFamily="50" charset="-128"/>
            </a:endParaRPr>
          </a:p>
          <a:p>
            <a:pPr marL="0" indent="0">
              <a:lnSpc>
                <a:spcPct val="110000"/>
              </a:lnSpc>
              <a:spcBef>
                <a:spcPts val="0"/>
              </a:spcBef>
              <a:buNone/>
            </a:pPr>
            <a:endParaRPr lang="en-US" altLang="ja-JP" sz="1400" dirty="0">
              <a:latin typeface="Meiryo UI" panose="020B0604030504040204" pitchFamily="50" charset="-128"/>
              <a:ea typeface="Meiryo UI" panose="020B0604030504040204" pitchFamily="50" charset="-128"/>
            </a:endParaRPr>
          </a:p>
          <a:p>
            <a:pPr marL="0" indent="0" algn="r">
              <a:lnSpc>
                <a:spcPct val="110000"/>
              </a:lnSpc>
              <a:spcBef>
                <a:spcPts val="0"/>
              </a:spcBef>
              <a:buNone/>
            </a:pPr>
            <a:r>
              <a:rPr lang="ja-JP" altLang="ja-JP" sz="1400" dirty="0">
                <a:latin typeface="Meiryo UI" panose="020B0604030504040204" pitchFamily="50" charset="-128"/>
                <a:ea typeface="Meiryo UI" panose="020B0604030504040204" pitchFamily="50" charset="-128"/>
              </a:rPr>
              <a:t>○年○月○日　　</a:t>
            </a:r>
          </a:p>
          <a:p>
            <a:pPr marL="0" indent="0">
              <a:lnSpc>
                <a:spcPct val="110000"/>
              </a:lnSpc>
              <a:spcBef>
                <a:spcPts val="0"/>
              </a:spcBef>
              <a:buNone/>
            </a:pPr>
            <a:endParaRPr lang="en-US" altLang="ja-JP" sz="1400" dirty="0">
              <a:latin typeface="Meiryo UI" panose="020B0604030504040204" pitchFamily="50" charset="-128"/>
              <a:ea typeface="Meiryo UI" panose="020B0604030504040204" pitchFamily="50" charset="-128"/>
            </a:endParaRPr>
          </a:p>
          <a:p>
            <a:pPr marL="0" indent="0">
              <a:buNone/>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en-US" altLang="ja-JP" sz="1400" u="heavy" dirty="0" smtClean="0">
                <a:latin typeface="Meiryo UI" panose="020B0604030504040204" pitchFamily="50" charset="-128"/>
                <a:ea typeface="Meiryo UI" panose="020B0604030504040204" pitchFamily="50" charset="-128"/>
              </a:rPr>
              <a:t>______________</a:t>
            </a:r>
            <a:r>
              <a:rPr lang="en-US" altLang="ja-JP"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en-US" sz="1400" u="heavy" dirty="0" smtClean="0">
                <a:latin typeface="Meiryo UI" panose="020B0604030504040204" pitchFamily="50" charset="-128"/>
                <a:ea typeface="Meiryo UI" panose="020B0604030504040204" pitchFamily="50" charset="-128"/>
              </a:rPr>
              <a:t>＿</a:t>
            </a:r>
            <a:r>
              <a:rPr lang="en-US" altLang="ja-JP" sz="1400" u="heavy" dirty="0" smtClean="0">
                <a:latin typeface="Meiryo UI" panose="020B0604030504040204" pitchFamily="50" charset="-128"/>
                <a:ea typeface="Meiryo UI" panose="020B0604030504040204" pitchFamily="50" charset="-128"/>
              </a:rPr>
              <a:t>_______________________</a:t>
            </a:r>
            <a:endParaRPr lang="en-US" altLang="ja-JP" sz="1400" u="heavy" dirty="0">
              <a:latin typeface="Meiryo UI" panose="020B0604030504040204" pitchFamily="50" charset="-128"/>
              <a:ea typeface="Meiryo UI" panose="020B0604030504040204" pitchFamily="50" charset="-128"/>
            </a:endParaRPr>
          </a:p>
          <a:p>
            <a:pPr marL="0" indent="0" algn="ctr">
              <a:buNone/>
            </a:pPr>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企</a:t>
            </a:r>
            <a:r>
              <a:rPr lang="ja-JP" altLang="ja-JP" sz="1400" dirty="0">
                <a:latin typeface="Meiryo UI" panose="020B0604030504040204" pitchFamily="50" charset="-128"/>
                <a:ea typeface="Meiryo UI" panose="020B0604030504040204" pitchFamily="50" charset="-128"/>
              </a:rPr>
              <a:t>　業　名　　　　　</a:t>
            </a:r>
            <a:r>
              <a:rPr lang="en-US" altLang="ja-JP" sz="1400" dirty="0" smtClean="0">
                <a:latin typeface="Meiryo UI" panose="020B0604030504040204" pitchFamily="50" charset="-128"/>
                <a:ea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rPr>
              <a:t>役職・氏名（代表権を有する者）</a:t>
            </a:r>
          </a:p>
          <a:p>
            <a:pPr marL="0" indent="0">
              <a:lnSpc>
                <a:spcPct val="100000"/>
              </a:lnSpc>
              <a:spcBef>
                <a:spcPts val="0"/>
              </a:spcBef>
              <a:buNone/>
            </a:pPr>
            <a:endParaRPr lang="en-US" altLang="ja-JP" sz="14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endParaRPr kumimoji="1" lang="ja-JP" altLang="en-US" sz="1400" dirty="0">
              <a:latin typeface="Meiryo UI" panose="020B0604030504040204" pitchFamily="50" charset="-128"/>
              <a:ea typeface="Meiryo UI" panose="020B0604030504040204" pitchFamily="50" charset="-128"/>
            </a:endParaRPr>
          </a:p>
        </p:txBody>
      </p:sp>
      <p:cxnSp>
        <p:nvCxnSpPr>
          <p:cNvPr id="12" name="直線コネクタ 11">
            <a:extLst>
              <a:ext uri="{FF2B5EF4-FFF2-40B4-BE49-F238E27FC236}">
                <a16:creationId xmlns:a16="http://schemas.microsoft.com/office/drawing/2014/main" id="{0A54B659-3284-487D-AA45-E735227A6C45}"/>
              </a:ext>
            </a:extLst>
          </p:cNvPr>
          <p:cNvCxnSpPr/>
          <p:nvPr/>
        </p:nvCxnSpPr>
        <p:spPr>
          <a:xfrm>
            <a:off x="0" y="643633"/>
            <a:ext cx="6858000" cy="0"/>
          </a:xfrm>
          <a:prstGeom prst="line">
            <a:avLst/>
          </a:prstGeom>
          <a:ln w="98425" cmpd="tri">
            <a:solidFill>
              <a:srgbClr val="E46C0A"/>
            </a:solidFil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15102" y="3986408"/>
            <a:ext cx="6363899" cy="2031325"/>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★取組</a:t>
            </a:r>
            <a:r>
              <a:rPr lang="ja-JP" altLang="en-US" sz="1400" dirty="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参考例★</a:t>
            </a:r>
            <a:endParaRPr lang="ja-JP" altLang="en-US"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「価値創造企業に関する賢人会議」（中小企業庁）配布資料より</a:t>
            </a:r>
          </a:p>
          <a:p>
            <a:r>
              <a:rPr lang="ja-JP" altLang="en-US" sz="1400" dirty="0">
                <a:latin typeface="Meiryo UI" panose="020B0604030504040204" pitchFamily="50" charset="-128"/>
                <a:ea typeface="Meiryo UI" panose="020B0604030504040204" pitchFamily="50" charset="-128"/>
              </a:rPr>
              <a:t>　○コマニー（株）　　</a:t>
            </a:r>
            <a:r>
              <a:rPr lang="en-US" altLang="ja-JP" sz="1400" dirty="0">
                <a:latin typeface="Meiryo UI" panose="020B0604030504040204" pitchFamily="50" charset="-128"/>
                <a:ea typeface="Meiryo UI" panose="020B0604030504040204" pitchFamily="50" charset="-128"/>
                <a:hlinkClick r:id="rId2"/>
              </a:rPr>
              <a:t>https://www.chusho.meti.go.jp/koukai/kenkyukai/kenjinkaigi/2020/download/200123kenjinkaigi05_3.pdf</a:t>
            </a:r>
            <a:endParaRPr lang="ja-JP" altLang="en-US"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SCSK</a:t>
            </a:r>
            <a:r>
              <a:rPr lang="ja-JP" altLang="en-US" sz="1400" dirty="0">
                <a:latin typeface="Meiryo UI" panose="020B0604030504040204" pitchFamily="50" charset="-128"/>
                <a:ea typeface="Meiryo UI" panose="020B0604030504040204" pitchFamily="50" charset="-128"/>
              </a:rPr>
              <a:t>（株）</a:t>
            </a:r>
          </a:p>
          <a:p>
            <a:r>
              <a:rPr lang="en-US" altLang="ja-JP" sz="1400" dirty="0">
                <a:latin typeface="Meiryo UI" panose="020B0604030504040204" pitchFamily="50" charset="-128"/>
                <a:ea typeface="Meiryo UI" panose="020B0604030504040204" pitchFamily="50" charset="-128"/>
                <a:hlinkClick r:id="rId3"/>
              </a:rPr>
              <a:t>https://www.chusho.meti.go.jp/koukai/kenkyukai/kenjinkaigi/2020/download/200123kenjinkaigi05_2.pdf</a:t>
            </a:r>
            <a:endParaRPr lang="ja-JP" altLang="ja-JP" sz="1400" dirty="0">
              <a:latin typeface="Meiryo UI" panose="020B0604030504040204" pitchFamily="50" charset="-128"/>
              <a:ea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67EDC7B3-1E4F-4530-9EAF-A457174D0F79}"/>
              </a:ext>
            </a:extLst>
          </p:cNvPr>
          <p:cNvSpPr/>
          <p:nvPr/>
        </p:nvSpPr>
        <p:spPr>
          <a:xfrm>
            <a:off x="280842" y="6563142"/>
            <a:ext cx="6300000" cy="1971258"/>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smtClean="0">
                <a:solidFill>
                  <a:schemeClr val="accent2">
                    <a:lumMod val="50000"/>
                  </a:schemeClr>
                </a:solidFill>
                <a:latin typeface="Meiryo UI" panose="020B0604030504040204" pitchFamily="50" charset="-128"/>
                <a:ea typeface="Meiryo UI" panose="020B0604030504040204" pitchFamily="50" charset="-128"/>
              </a:rPr>
              <a:t>【</a:t>
            </a:r>
            <a:r>
              <a:rPr kumimoji="1" lang="ja-JP" altLang="en-US" sz="1400" b="1" dirty="0" smtClean="0">
                <a:solidFill>
                  <a:schemeClr val="accent2">
                    <a:lumMod val="50000"/>
                  </a:schemeClr>
                </a:solidFill>
                <a:latin typeface="Meiryo UI" panose="020B0604030504040204" pitchFamily="50" charset="-128"/>
                <a:ea typeface="Meiryo UI" panose="020B0604030504040204" pitchFamily="50" charset="-128"/>
              </a:rPr>
              <a:t>任意記載部分</a:t>
            </a:r>
            <a:r>
              <a:rPr kumimoji="1" lang="en-US" altLang="ja-JP" sz="1400" b="1" dirty="0" smtClean="0">
                <a:solidFill>
                  <a:schemeClr val="accent2">
                    <a:lumMod val="50000"/>
                  </a:schemeClr>
                </a:solidFill>
                <a:latin typeface="Meiryo UI" panose="020B0604030504040204" pitchFamily="50" charset="-128"/>
                <a:ea typeface="Meiryo UI" panose="020B0604030504040204" pitchFamily="50" charset="-128"/>
              </a:rPr>
              <a:t>】</a:t>
            </a:r>
            <a:endParaRPr kumimoji="1" lang="en-US" altLang="ja-JP" sz="1400" b="1" dirty="0">
              <a:solidFill>
                <a:schemeClr val="accent2">
                  <a:lumMod val="50000"/>
                </a:schemeClr>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・個社で取り組む独自の取組を記載してください</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endParaRPr kumimoji="1" lang="en-US" altLang="ja-JP" sz="1400" b="1" dirty="0">
              <a:solidFill>
                <a:schemeClr val="accent6">
                  <a:lumMod val="50000"/>
                </a:schemeClr>
              </a:solidFill>
              <a:latin typeface="Meiryo UI" panose="020B0604030504040204" pitchFamily="50" charset="-128"/>
              <a:ea typeface="Meiryo UI" panose="020B0604030504040204" pitchFamily="50" charset="-128"/>
            </a:endParaRPr>
          </a:p>
          <a:p>
            <a:r>
              <a:rPr kumimoji="1" lang="en-US" altLang="ja-JP" sz="1400" b="1" dirty="0" smtClean="0">
                <a:solidFill>
                  <a:schemeClr val="accent6">
                    <a:lumMod val="50000"/>
                  </a:schemeClr>
                </a:solidFill>
                <a:latin typeface="Meiryo UI" panose="020B0604030504040204" pitchFamily="50" charset="-128"/>
                <a:ea typeface="Meiryo UI" panose="020B0604030504040204" pitchFamily="50" charset="-128"/>
              </a:rPr>
              <a:t>【</a:t>
            </a:r>
            <a:r>
              <a:rPr kumimoji="1" lang="ja-JP" altLang="en-US" sz="1400" b="1" dirty="0" smtClean="0">
                <a:solidFill>
                  <a:schemeClr val="accent6">
                    <a:lumMod val="50000"/>
                  </a:schemeClr>
                </a:solidFill>
                <a:latin typeface="Meiryo UI" panose="020B0604030504040204" pitchFamily="50" charset="-128"/>
                <a:ea typeface="Meiryo UI" panose="020B0604030504040204" pitchFamily="50" charset="-128"/>
              </a:rPr>
              <a:t>個別記載部分</a:t>
            </a:r>
            <a:r>
              <a:rPr kumimoji="1" lang="en-US" altLang="ja-JP" sz="1400" b="1" dirty="0" smtClean="0">
                <a:solidFill>
                  <a:schemeClr val="accent6">
                    <a:lumMod val="50000"/>
                  </a:schemeClr>
                </a:solidFill>
                <a:latin typeface="Meiryo UI" panose="020B0604030504040204" pitchFamily="50" charset="-128"/>
                <a:ea typeface="Meiryo UI" panose="020B0604030504040204" pitchFamily="50" charset="-128"/>
              </a:rPr>
              <a:t>】</a:t>
            </a: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・日付、企業名、役職、代表者氏名を記載ください。</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・自署欄は手書きでなくてもかまいません。</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・押印は不要です。</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10" name="角丸四角形 9"/>
          <p:cNvSpPr/>
          <p:nvPr/>
        </p:nvSpPr>
        <p:spPr>
          <a:xfrm>
            <a:off x="458787" y="6375056"/>
            <a:ext cx="2365696" cy="318782"/>
          </a:xfrm>
          <a:prstGeom prst="roundRect">
            <a:avLst/>
          </a:prstGeom>
          <a:solidFill>
            <a:schemeClr val="accent1">
              <a:lumMod val="20000"/>
              <a:lumOff val="80000"/>
            </a:schemeClr>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記載上の注意</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08919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5305375" y="9369935"/>
            <a:ext cx="1543050" cy="527403"/>
          </a:xfrm>
        </p:spPr>
        <p:txBody>
          <a:bodyPr/>
          <a:lstStyle/>
          <a:p>
            <a:fld id="{338C1766-B22D-4C58-84DC-3184E28ECBE7}" type="slidenum">
              <a:rPr kumimoji="1" lang="ja-JP" altLang="en-US" sz="1400" smtClean="0">
                <a:solidFill>
                  <a:schemeClr val="tx1"/>
                </a:solidFill>
                <a:latin typeface="Meiryo UI" panose="020B0604030504040204" pitchFamily="50" charset="-128"/>
                <a:ea typeface="Meiryo UI" panose="020B0604030504040204" pitchFamily="50" charset="-128"/>
              </a:rPr>
              <a:t>6</a:t>
            </a:fld>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48232814-BD7E-42F7-9838-69DE6C2B845B}"/>
              </a:ext>
            </a:extLst>
          </p:cNvPr>
          <p:cNvSpPr txBox="1"/>
          <p:nvPr/>
        </p:nvSpPr>
        <p:spPr>
          <a:xfrm>
            <a:off x="2605584" y="125984"/>
            <a:ext cx="1648207" cy="461665"/>
          </a:xfrm>
          <a:prstGeom prst="rect">
            <a:avLst/>
          </a:prstGeom>
          <a:noFill/>
        </p:spPr>
        <p:txBody>
          <a:bodyPr wrap="none" rtlCol="0">
            <a:spAutoFit/>
          </a:bodyPr>
          <a:lstStyle/>
          <a:p>
            <a:pPr algn="ctr"/>
            <a:r>
              <a:rPr kumimoji="1" lang="ja-JP" altLang="en-US" sz="2400" b="1" dirty="0" smtClean="0">
                <a:latin typeface="Meiryo UI" panose="020B0604030504040204" pitchFamily="50" charset="-128"/>
                <a:ea typeface="Meiryo UI" panose="020B0604030504040204" pitchFamily="50" charset="-128"/>
              </a:rPr>
              <a:t>提出の流れ</a:t>
            </a:r>
            <a:endParaRPr kumimoji="1" lang="ja-JP" altLang="en-US" sz="2400" b="1"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67EDC7B3-1E4F-4530-9EAF-A457174D0F79}"/>
              </a:ext>
            </a:extLst>
          </p:cNvPr>
          <p:cNvSpPr/>
          <p:nvPr/>
        </p:nvSpPr>
        <p:spPr>
          <a:xfrm>
            <a:off x="279000" y="950812"/>
            <a:ext cx="6300000" cy="1779688"/>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dirty="0" smtClean="0">
                <a:solidFill>
                  <a:schemeClr val="tx1"/>
                </a:solidFill>
                <a:latin typeface="Meiryo UI" panose="020B0604030504040204" pitchFamily="50" charset="-128"/>
                <a:ea typeface="Meiryo UI" panose="020B0604030504040204" pitchFamily="50" charset="-128"/>
              </a:rPr>
              <a:t>以下の</a:t>
            </a:r>
            <a:r>
              <a:rPr kumimoji="1" lang="en-US" altLang="ja-JP" sz="1600" dirty="0" smtClean="0">
                <a:solidFill>
                  <a:schemeClr val="tx1"/>
                </a:solidFill>
                <a:latin typeface="Meiryo UI" panose="020B0604030504040204" pitchFamily="50" charset="-128"/>
                <a:ea typeface="Meiryo UI" panose="020B0604030504040204" pitchFamily="50" charset="-128"/>
              </a:rPr>
              <a:t>URL</a:t>
            </a:r>
            <a:r>
              <a:rPr kumimoji="1" lang="ja-JP" altLang="en-US" sz="1600" dirty="0" smtClean="0">
                <a:solidFill>
                  <a:schemeClr val="tx1"/>
                </a:solidFill>
                <a:latin typeface="Meiryo UI" panose="020B0604030504040204" pitchFamily="50" charset="-128"/>
                <a:ea typeface="Meiryo UI" panose="020B0604030504040204" pitchFamily="50" charset="-128"/>
              </a:rPr>
              <a:t>からご提出ください（</a:t>
            </a:r>
            <a:r>
              <a:rPr kumimoji="1" lang="en-US" altLang="ja-JP" sz="1600" dirty="0" smtClean="0">
                <a:solidFill>
                  <a:schemeClr val="tx1"/>
                </a:solidFill>
                <a:latin typeface="Meiryo UI" panose="020B0604030504040204" pitchFamily="50" charset="-128"/>
                <a:ea typeface="Meiryo UI" panose="020B0604030504040204" pitchFamily="50" charset="-128"/>
              </a:rPr>
              <a:t>2020</a:t>
            </a:r>
            <a:r>
              <a:rPr kumimoji="1" lang="ja-JP" altLang="en-US" sz="1600" dirty="0" smtClean="0">
                <a:solidFill>
                  <a:schemeClr val="tx1"/>
                </a:solidFill>
                <a:latin typeface="Meiryo UI" panose="020B0604030504040204" pitchFamily="50" charset="-128"/>
                <a:ea typeface="Meiryo UI" panose="020B0604030504040204" pitchFamily="50" charset="-128"/>
              </a:rPr>
              <a:t>年</a:t>
            </a:r>
            <a:r>
              <a:rPr kumimoji="1" lang="en-US" altLang="ja-JP" sz="1600" dirty="0" smtClean="0">
                <a:solidFill>
                  <a:schemeClr val="tx1"/>
                </a:solidFill>
                <a:latin typeface="Meiryo UI" panose="020B0604030504040204" pitchFamily="50" charset="-128"/>
                <a:ea typeface="Meiryo UI" panose="020B0604030504040204" pitchFamily="50" charset="-128"/>
              </a:rPr>
              <a:t>6</a:t>
            </a:r>
            <a:r>
              <a:rPr kumimoji="1" lang="ja-JP" altLang="en-US" sz="1600" dirty="0" smtClean="0">
                <a:solidFill>
                  <a:schemeClr val="tx1"/>
                </a:solidFill>
                <a:latin typeface="Meiryo UI" panose="020B0604030504040204" pitchFamily="50" charset="-128"/>
                <a:ea typeface="Meiryo UI" panose="020B0604030504040204" pitchFamily="50" charset="-128"/>
              </a:rPr>
              <a:t>月</a:t>
            </a:r>
            <a:r>
              <a:rPr kumimoji="1" lang="en-US" altLang="ja-JP" sz="1600" dirty="0" smtClean="0">
                <a:solidFill>
                  <a:schemeClr val="tx1"/>
                </a:solidFill>
                <a:latin typeface="Meiryo UI" panose="020B0604030504040204" pitchFamily="50" charset="-128"/>
                <a:ea typeface="Meiryo UI" panose="020B0604030504040204" pitchFamily="50" charset="-128"/>
              </a:rPr>
              <a:t>10</a:t>
            </a:r>
            <a:r>
              <a:rPr kumimoji="1" lang="ja-JP" altLang="en-US" sz="1600" dirty="0" smtClean="0">
                <a:solidFill>
                  <a:schemeClr val="tx1"/>
                </a:solidFill>
                <a:latin typeface="Meiryo UI" panose="020B0604030504040204" pitchFamily="50" charset="-128"/>
                <a:ea typeface="Meiryo UI" panose="020B0604030504040204" pitchFamily="50" charset="-128"/>
              </a:rPr>
              <a:t>日から提出可能です）。</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l"/>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600" b="1" dirty="0" smtClean="0">
                <a:solidFill>
                  <a:schemeClr val="tx1"/>
                </a:solidFill>
                <a:latin typeface="Meiryo UI" panose="020B0604030504040204" pitchFamily="50" charset="-128"/>
                <a:ea typeface="Meiryo UI" panose="020B0604030504040204" pitchFamily="50" charset="-128"/>
              </a:rPr>
              <a:t>提出先</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600" dirty="0" smtClean="0">
                <a:solidFill>
                  <a:schemeClr val="tx1"/>
                </a:solidFill>
                <a:latin typeface="Meiryo UI" panose="020B0604030504040204" pitchFamily="50" charset="-128"/>
                <a:ea typeface="Meiryo UI" panose="020B0604030504040204" pitchFamily="50" charset="-128"/>
              </a:rPr>
              <a:t>公益財団法人中小企業振興機関協会</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en-US" altLang="ja-JP" sz="1600" dirty="0">
                <a:solidFill>
                  <a:schemeClr val="tx1"/>
                </a:solidFill>
                <a:latin typeface="Meiryo UI" panose="020B0604030504040204" pitchFamily="50" charset="-128"/>
                <a:ea typeface="Meiryo UI" panose="020B0604030504040204" pitchFamily="50" charset="-128"/>
              </a:rPr>
              <a:t>URL:http://www.biz-partnership.jp</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600" dirty="0" smtClean="0">
                <a:solidFill>
                  <a:schemeClr val="tx1"/>
                </a:solidFill>
                <a:latin typeface="Meiryo UI" panose="020B0604030504040204" pitchFamily="50" charset="-128"/>
                <a:ea typeface="Meiryo UI" panose="020B0604030504040204" pitchFamily="50" charset="-128"/>
              </a:rPr>
              <a:t>ファイル形式：</a:t>
            </a:r>
            <a:r>
              <a:rPr kumimoji="1" lang="en-US" altLang="ja-JP" sz="1600" dirty="0" smtClean="0">
                <a:solidFill>
                  <a:schemeClr val="tx1"/>
                </a:solidFill>
                <a:latin typeface="Meiryo UI" panose="020B0604030504040204" pitchFamily="50" charset="-128"/>
                <a:ea typeface="Meiryo UI" panose="020B0604030504040204" pitchFamily="50" charset="-128"/>
              </a:rPr>
              <a:t>PDF</a:t>
            </a:r>
            <a:r>
              <a:rPr kumimoji="1" lang="ja-JP" altLang="en-US" sz="1600" dirty="0" smtClean="0">
                <a:solidFill>
                  <a:schemeClr val="tx1"/>
                </a:solidFill>
                <a:latin typeface="Meiryo UI" panose="020B0604030504040204" pitchFamily="50" charset="-128"/>
                <a:ea typeface="Meiryo UI" panose="020B0604030504040204" pitchFamily="50" charset="-128"/>
              </a:rPr>
              <a:t>形式</a:t>
            </a:r>
            <a:endParaRPr kumimoji="1" lang="en-US" altLang="ja-JP" sz="1600" dirty="0" smtClean="0">
              <a:solidFill>
                <a:schemeClr val="tx1"/>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48232814-BD7E-42F7-9838-69DE6C2B845B}"/>
              </a:ext>
            </a:extLst>
          </p:cNvPr>
          <p:cNvSpPr txBox="1"/>
          <p:nvPr/>
        </p:nvSpPr>
        <p:spPr>
          <a:xfrm>
            <a:off x="1634966" y="3296504"/>
            <a:ext cx="3589444" cy="461665"/>
          </a:xfrm>
          <a:prstGeom prst="rect">
            <a:avLst/>
          </a:prstGeom>
          <a:noFill/>
        </p:spPr>
        <p:txBody>
          <a:bodyPr wrap="none" rtlCol="0">
            <a:spAutoFit/>
          </a:bodyPr>
          <a:lstStyle/>
          <a:p>
            <a:pPr algn="ctr"/>
            <a:r>
              <a:rPr kumimoji="1" lang="ja-JP" altLang="en-US" sz="2400" b="1" dirty="0">
                <a:latin typeface="Meiryo UI" panose="020B0604030504040204" pitchFamily="50" charset="-128"/>
                <a:ea typeface="Meiryo UI" panose="020B0604030504040204" pitchFamily="50" charset="-128"/>
              </a:rPr>
              <a:t>掲載に当たっての注意事項</a:t>
            </a:r>
          </a:p>
        </p:txBody>
      </p:sp>
      <p:sp>
        <p:nvSpPr>
          <p:cNvPr id="10" name="正方形/長方形 9">
            <a:extLst>
              <a:ext uri="{FF2B5EF4-FFF2-40B4-BE49-F238E27FC236}">
                <a16:creationId xmlns:a16="http://schemas.microsoft.com/office/drawing/2014/main" id="{67EDC7B3-1E4F-4530-9EAF-A457174D0F79}"/>
              </a:ext>
            </a:extLst>
          </p:cNvPr>
          <p:cNvSpPr/>
          <p:nvPr/>
        </p:nvSpPr>
        <p:spPr>
          <a:xfrm>
            <a:off x="279000" y="4041062"/>
            <a:ext cx="6300000" cy="1879584"/>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r>
              <a:rPr kumimoji="1" lang="ja-JP" altLang="en-US" sz="1600" dirty="0" smtClean="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本宣言は、（公財）全国中小企業振興機関協会が運営するポータルサイトに掲載されます</a:t>
            </a:r>
            <a:r>
              <a:rPr kumimoji="1" lang="ja-JP" altLang="en-US" sz="1600" dirty="0" smtClean="0">
                <a:solidFill>
                  <a:schemeClr val="tx1"/>
                </a:solidFill>
                <a:latin typeface="Meiryo UI" panose="020B0604030504040204" pitchFamily="50" charset="-128"/>
                <a:ea typeface="Meiryo UI" panose="020B0604030504040204" pitchFamily="50" charset="-128"/>
              </a:rPr>
              <a:t>。</a:t>
            </a:r>
          </a:p>
          <a:p>
            <a:endParaRPr kumimoji="1" lang="ja-JP" altLang="en-US" sz="1600" dirty="0">
              <a:solidFill>
                <a:schemeClr val="tx1"/>
              </a:solidFill>
              <a:latin typeface="Meiryo UI" panose="020B0604030504040204" pitchFamily="50" charset="-128"/>
              <a:ea typeface="Meiryo UI" panose="020B0604030504040204" pitchFamily="50" charset="-128"/>
            </a:endParaRPr>
          </a:p>
          <a:p>
            <a:pPr marL="179388" indent="-179388"/>
            <a:r>
              <a:rPr kumimoji="1" lang="ja-JP" altLang="en-US" sz="1600" dirty="0" smtClean="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主務大臣から「振興基準」に基づき指導又は助言が行われた場合など、本宣言が履行されていないと認められる場合には、本宣言の掲載が取りやめになることがあります。</a:t>
            </a:r>
          </a:p>
          <a:p>
            <a:pPr algn="l"/>
            <a:endParaRPr kumimoji="1" lang="en-US" altLang="ja-JP" sz="1600" dirty="0" smtClean="0">
              <a:solidFill>
                <a:schemeClr val="tx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48232814-BD7E-42F7-9838-69DE6C2B845B}"/>
              </a:ext>
            </a:extLst>
          </p:cNvPr>
          <p:cNvSpPr txBox="1"/>
          <p:nvPr/>
        </p:nvSpPr>
        <p:spPr>
          <a:xfrm>
            <a:off x="2035677" y="6468231"/>
            <a:ext cx="2791149" cy="461665"/>
          </a:xfrm>
          <a:prstGeom prst="rect">
            <a:avLst/>
          </a:prstGeom>
          <a:noFill/>
        </p:spPr>
        <p:txBody>
          <a:bodyPr wrap="none" rtlCol="0">
            <a:spAutoFit/>
          </a:bodyPr>
          <a:lstStyle/>
          <a:p>
            <a:pPr algn="ctr"/>
            <a:r>
              <a:rPr kumimoji="1" lang="ja-JP" altLang="en-US" sz="2400" b="1" dirty="0" smtClean="0">
                <a:latin typeface="Meiryo UI" panose="020B0604030504040204" pitchFamily="50" charset="-128"/>
                <a:ea typeface="Meiryo UI" panose="020B0604030504040204" pitchFamily="50" charset="-128"/>
              </a:rPr>
              <a:t>「宣言」を作成すれば</a:t>
            </a:r>
            <a:endParaRPr kumimoji="1" lang="ja-JP" altLang="en-US" sz="2400" b="1" dirty="0">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67EDC7B3-1E4F-4530-9EAF-A457174D0F79}"/>
              </a:ext>
            </a:extLst>
          </p:cNvPr>
          <p:cNvSpPr/>
          <p:nvPr/>
        </p:nvSpPr>
        <p:spPr>
          <a:xfrm>
            <a:off x="279000" y="7263588"/>
            <a:ext cx="6300000" cy="1879584"/>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r>
              <a:rPr kumimoji="1" lang="ja-JP" altLang="en-US" dirty="0" smtClean="0">
                <a:solidFill>
                  <a:schemeClr val="tx1"/>
                </a:solidFill>
                <a:latin typeface="Meiryo UI" panose="020B0604030504040204" pitchFamily="50" charset="-128"/>
                <a:ea typeface="Meiryo UI" panose="020B0604030504040204" pitchFamily="50" charset="-128"/>
              </a:rPr>
              <a:t>・「宣言」企業は、「</a:t>
            </a:r>
            <a:r>
              <a:rPr kumimoji="1" lang="ja-JP" altLang="en-US" dirty="0">
                <a:solidFill>
                  <a:schemeClr val="tx1"/>
                </a:solidFill>
                <a:latin typeface="Meiryo UI" panose="020B0604030504040204" pitchFamily="50" charset="-128"/>
                <a:ea typeface="Meiryo UI" panose="020B0604030504040204" pitchFamily="50" charset="-128"/>
              </a:rPr>
              <a:t>ロゴマーク」（作成中）を使うことができます。名刺に記載することで、取組を</a:t>
            </a:r>
            <a:r>
              <a:rPr kumimoji="1" lang="en-US" altLang="ja-JP" dirty="0">
                <a:solidFill>
                  <a:schemeClr val="tx1"/>
                </a:solidFill>
                <a:latin typeface="Meiryo UI" panose="020B0604030504040204" pitchFamily="50" charset="-128"/>
                <a:ea typeface="Meiryo UI" panose="020B0604030504040204" pitchFamily="50" charset="-128"/>
              </a:rPr>
              <a:t>PR</a:t>
            </a:r>
            <a:r>
              <a:rPr kumimoji="1" lang="ja-JP" altLang="en-US" dirty="0" smtClean="0">
                <a:solidFill>
                  <a:schemeClr val="tx1"/>
                </a:solidFill>
                <a:latin typeface="Meiryo UI" panose="020B0604030504040204" pitchFamily="50" charset="-128"/>
                <a:ea typeface="Meiryo UI" panose="020B0604030504040204" pitchFamily="50" charset="-128"/>
              </a:rPr>
              <a:t>できます。</a:t>
            </a:r>
          </a:p>
          <a:p>
            <a:endParaRPr kumimoji="1" lang="ja-JP" altLang="en-US" dirty="0">
              <a:solidFill>
                <a:schemeClr val="tx1"/>
              </a:solidFill>
              <a:latin typeface="Meiryo UI" panose="020B0604030504040204" pitchFamily="50" charset="-128"/>
              <a:ea typeface="Meiryo UI" panose="020B0604030504040204" pitchFamily="50" charset="-128"/>
            </a:endParaRPr>
          </a:p>
          <a:p>
            <a:pPr marL="179388" indent="-179388"/>
            <a:r>
              <a:rPr kumimoji="1" lang="ja-JP" altLang="en-US" dirty="0" smtClean="0">
                <a:solidFill>
                  <a:schemeClr val="tx1"/>
                </a:solidFill>
                <a:latin typeface="Meiryo UI" panose="020B0604030504040204" pitchFamily="50" charset="-128"/>
                <a:ea typeface="Meiryo UI" panose="020B0604030504040204" pitchFamily="50" charset="-128"/>
              </a:rPr>
              <a:t>・「宣言」企業に対して、一部の補助金の優先採択を検討しています。</a:t>
            </a:r>
            <a:endParaRPr kumimoji="1" lang="ja-JP" altLang="en-US" dirty="0">
              <a:solidFill>
                <a:schemeClr val="tx1"/>
              </a:solidFill>
              <a:latin typeface="Meiryo UI" panose="020B0604030504040204" pitchFamily="50" charset="-128"/>
              <a:ea typeface="Meiryo UI" panose="020B0604030504040204" pitchFamily="50" charset="-128"/>
            </a:endParaRPr>
          </a:p>
          <a:p>
            <a:pPr algn="l"/>
            <a:endParaRPr kumimoji="1" lang="en-US" altLang="ja-JP" dirty="0" smtClean="0">
              <a:solidFill>
                <a:schemeClr val="tx1"/>
              </a:solidFill>
              <a:latin typeface="Meiryo UI" panose="020B0604030504040204" pitchFamily="50" charset="-128"/>
              <a:ea typeface="Meiryo UI" panose="020B0604030504040204" pitchFamily="50" charset="-128"/>
            </a:endParaRPr>
          </a:p>
        </p:txBody>
      </p:sp>
      <p:cxnSp>
        <p:nvCxnSpPr>
          <p:cNvPr id="14" name="直線コネクタ 13">
            <a:extLst>
              <a:ext uri="{FF2B5EF4-FFF2-40B4-BE49-F238E27FC236}">
                <a16:creationId xmlns:a16="http://schemas.microsoft.com/office/drawing/2014/main" id="{0A54B659-3284-487D-AA45-E735227A6C45}"/>
              </a:ext>
            </a:extLst>
          </p:cNvPr>
          <p:cNvCxnSpPr/>
          <p:nvPr/>
        </p:nvCxnSpPr>
        <p:spPr>
          <a:xfrm>
            <a:off x="0" y="643633"/>
            <a:ext cx="6858000" cy="0"/>
          </a:xfrm>
          <a:prstGeom prst="line">
            <a:avLst/>
          </a:prstGeom>
          <a:ln w="98425" cmpd="tri">
            <a:solidFill>
              <a:srgbClr val="E46C0A"/>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0A54B659-3284-487D-AA45-E735227A6C45}"/>
              </a:ext>
            </a:extLst>
          </p:cNvPr>
          <p:cNvCxnSpPr/>
          <p:nvPr/>
        </p:nvCxnSpPr>
        <p:spPr>
          <a:xfrm>
            <a:off x="0" y="3758169"/>
            <a:ext cx="6858000" cy="0"/>
          </a:xfrm>
          <a:prstGeom prst="line">
            <a:avLst/>
          </a:prstGeom>
          <a:ln w="98425" cmpd="tri">
            <a:solidFill>
              <a:srgbClr val="E46C0A"/>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0A54B659-3284-487D-AA45-E735227A6C45}"/>
              </a:ext>
            </a:extLst>
          </p:cNvPr>
          <p:cNvCxnSpPr/>
          <p:nvPr/>
        </p:nvCxnSpPr>
        <p:spPr>
          <a:xfrm>
            <a:off x="-9575" y="6929896"/>
            <a:ext cx="6858000" cy="0"/>
          </a:xfrm>
          <a:prstGeom prst="line">
            <a:avLst/>
          </a:prstGeom>
          <a:ln w="98425" cmpd="tri">
            <a:solidFill>
              <a:srgbClr val="E46C0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4610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9050">
          <a:solidFill>
            <a:srgbClr val="0000FF"/>
          </a:solidFill>
        </a:ln>
      </a:spPr>
      <a:bodyPr rtlCol="0" anchor="ctr"/>
      <a:lstStyle>
        <a:defPPr algn="l">
          <a:defRPr kumimoji="1" sz="2400" b="1" dirty="0">
            <a:solidFill>
              <a:schemeClr val="tx1"/>
            </a:solidFill>
            <a:latin typeface="HG丸ｺﾞｼｯｸM-PRO" panose="020F0600000000000000" pitchFamily="50" charset="-128"/>
            <a:ea typeface="HG丸ｺﾞｼｯｸM-PRO" panose="020F0600000000000000"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Office Theme</Template>
  <TotalTime>6179</TotalTime>
  <Words>2502</Words>
  <Application>Microsoft Office PowerPoint</Application>
  <PresentationFormat>A4 210 x 297 mm</PresentationFormat>
  <Paragraphs>165</Paragraphs>
  <Slides>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7</vt:i4>
      </vt:variant>
    </vt:vector>
  </HeadingPairs>
  <TitlesOfParts>
    <vt:vector size="16" baseType="lpstr">
      <vt:lpstr>HG丸ｺﾞｼｯｸM-PRO</vt:lpstr>
      <vt:lpstr>Meiryo UI</vt:lpstr>
      <vt:lpstr>游ゴシック</vt:lpstr>
      <vt:lpstr>游ゴシック Light</vt:lpstr>
      <vt:lpstr>Arial</vt:lpstr>
      <vt:lpstr>Calibri</vt:lpstr>
      <vt:lpstr>Calibri Light</vt:lpstr>
      <vt:lpstr>Office テーマ</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Hinata Osamu</dc:creator>
  <cp:lastModifiedBy>北川幸恵</cp:lastModifiedBy>
  <cp:revision>1619</cp:revision>
  <cp:lastPrinted>2020-06-02T00:29:54Z</cp:lastPrinted>
  <dcterms:created xsi:type="dcterms:W3CDTF">2020-04-09T01:45:41Z</dcterms:created>
  <dcterms:modified xsi:type="dcterms:W3CDTF">2020-06-02T01:06:19Z</dcterms:modified>
</cp:coreProperties>
</file>